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374" r:id="rId3"/>
    <p:sldId id="375" r:id="rId4"/>
    <p:sldId id="376" r:id="rId5"/>
    <p:sldId id="378" r:id="rId6"/>
    <p:sldId id="379" r:id="rId7"/>
    <p:sldId id="382" r:id="rId8"/>
    <p:sldId id="380" r:id="rId9"/>
    <p:sldId id="373" r:id="rId10"/>
  </p:sldIdLst>
  <p:sldSz cx="12192000" cy="6858000"/>
  <p:notesSz cx="6797675" cy="987266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E7E7"/>
    <a:srgbClr val="E0E0E0"/>
    <a:srgbClr val="F94945"/>
    <a:srgbClr val="984807"/>
    <a:srgbClr val="00CC66"/>
    <a:srgbClr val="008080"/>
    <a:srgbClr val="FFFFFF"/>
    <a:srgbClr val="FF5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Светлый стиль 3 - акцент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4B1156A-380E-4F78-BDF5-A606A8083BF9}" styleName="Средний стиль 4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Средний стиль 3 - акцент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69" autoAdjust="0"/>
    <p:restoredTop sz="98167" autoAdjust="0"/>
  </p:normalViewPr>
  <p:slideViewPr>
    <p:cSldViewPr snapToObjects="1">
      <p:cViewPr>
        <p:scale>
          <a:sx n="100" d="100"/>
          <a:sy n="100" d="100"/>
        </p:scale>
        <p:origin x="-960" y="-4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58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418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418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CE9ABC-CECD-4988-A4BD-67D1BBF9A87D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76900"/>
            <a:ext cx="2946400" cy="4941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376900"/>
            <a:ext cx="2946400" cy="4941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08A639-2DA1-4179-B0E4-E26FE0B253B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91709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418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418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234DB4F-C538-423E-AE5F-CA70518D72F8}" type="datetimeFigureOut">
              <a:rPr lang="ru-RU"/>
              <a:pPr>
                <a:defRPr/>
              </a:pPr>
              <a:t>14.11.2018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6363" y="739775"/>
            <a:ext cx="6584950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689241"/>
            <a:ext cx="5438775" cy="44429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6901"/>
            <a:ext cx="2946400" cy="4941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376901"/>
            <a:ext cx="2946400" cy="4941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AD551286-8093-44FF-BA98-605D692038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573606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9522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9522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9522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952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3E41B-A85F-446F-A770-7EB5581E0309}" type="datetime1">
              <a:rPr lang="ru-RU" smtClean="0"/>
              <a:t>14.11.2018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1BCC55-ED4D-4D09-A39F-C1F458599D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46982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29535A-1F92-4BD5-A821-689FC9E9B8E3}" type="datetime1">
              <a:rPr lang="ru-RU" smtClean="0"/>
              <a:t>14.11.2018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1D82D3-9D0B-46D8-8FF9-E46691AE9E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073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1ED3C6-CB5F-4DCF-937F-FD8E6344C427}" type="datetime1">
              <a:rPr lang="ru-RU" smtClean="0"/>
              <a:t>14.11.2018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955DAF-6027-4281-92F8-AD867D3CFE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218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053E6C-68AC-4263-917C-980AB8A5175A}" type="datetime1">
              <a:rPr lang="ru-RU" smtClean="0"/>
              <a:t>14.11.2018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3349A4-E93F-4BB2-8FCB-EB45515ADF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extBox 7"/>
          <p:cNvSpPr txBox="1"/>
          <p:nvPr userDrawn="1"/>
        </p:nvSpPr>
        <p:spPr>
          <a:xfrm>
            <a:off x="11496600" y="5949280"/>
            <a:ext cx="695400" cy="692696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fld id="{A68EFC41-ADB9-48B8-A525-25F3E5CDE29D}" type="slidenum">
              <a:rPr lang="ru-RU" smtClean="0"/>
              <a:t>‹#›</a:t>
            </a:fld>
            <a:r>
              <a:rPr lang="ru-RU" sz="1200" dirty="0" smtClean="0"/>
              <a:t>/8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71977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7352C-5FAC-4E9B-ABD3-612176255759}" type="datetime1">
              <a:rPr lang="ru-RU" smtClean="0"/>
              <a:t>14.11.2018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345FA-A403-40A5-9EE6-961672339E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83392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0A244-746B-40E7-9249-1043E6B57A40}" type="datetime1">
              <a:rPr lang="ru-RU" smtClean="0"/>
              <a:t>14.11.2018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A52EA-A873-4B42-870E-C5598E3017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0845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719A77-76A5-4B82-AAA0-5CB1BDCFA838}" type="datetime1">
              <a:rPr lang="ru-RU" smtClean="0"/>
              <a:t>14.11.2018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FDE2EA-E7FB-4280-998F-7E93E26A07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533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A13B3-B319-493C-9DCB-D90077086B49}" type="datetime1">
              <a:rPr lang="ru-RU" smtClean="0"/>
              <a:t>14.11.2018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C735F-0550-49FB-BD2B-CD94CF4463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TextBox 6"/>
          <p:cNvSpPr txBox="1"/>
          <p:nvPr userDrawn="1"/>
        </p:nvSpPr>
        <p:spPr>
          <a:xfrm>
            <a:off x="11496600" y="5949280"/>
            <a:ext cx="695400" cy="692696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fld id="{A68EFC41-ADB9-48B8-A525-25F3E5CDE29D}" type="slidenum">
              <a:rPr lang="ru-RU" smtClean="0"/>
              <a:t>‹#›</a:t>
            </a:fld>
            <a:r>
              <a:rPr lang="ru-RU" sz="1200" dirty="0" smtClean="0"/>
              <a:t>/9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775857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5F3354-4369-445F-9983-D6D21A4475AB}" type="datetime1">
              <a:rPr lang="ru-RU" smtClean="0"/>
              <a:t>14.11.2018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TextBox 4"/>
          <p:cNvSpPr txBox="1"/>
          <p:nvPr userDrawn="1"/>
        </p:nvSpPr>
        <p:spPr>
          <a:xfrm>
            <a:off x="11496600" y="5949280"/>
            <a:ext cx="695400" cy="692696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fld id="{A68EFC41-ADB9-48B8-A525-25F3E5CDE29D}" type="slidenum">
              <a:rPr lang="ru-RU" smtClean="0"/>
              <a:t>‹#›</a:t>
            </a:fld>
            <a:r>
              <a:rPr lang="ru-RU" sz="1200" dirty="0" smtClean="0"/>
              <a:t>/8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81629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CEE01-046A-419B-947A-A2D03460F8EA}" type="datetime1">
              <a:rPr lang="ru-RU" smtClean="0"/>
              <a:t>14.11.2018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03508-D23C-4C2A-9386-65036C0F4A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5063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390394-762E-4BD4-BD58-417C242EFFC2}" type="datetime1">
              <a:rPr lang="ru-RU" smtClean="0"/>
              <a:t>14.11.2018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856E5E-A58E-4E95-8528-B101A5AA27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145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C8223CA-8E69-4B09-8CDE-19C3770ACE12}" type="datetime1">
              <a:rPr lang="ru-RU" smtClean="0"/>
              <a:t>14.11.2018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A02629E-B2D2-4640-B00E-7DD6457B0D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3.org/TR/xmlschema-2/#dateTime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www.w3.org/TR/xmlschema-2/#date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26" name="Picture 2" descr="C:\Users\2860\Desktop\Рисунок1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050" name="Прямоугольник 1"/>
            <p:cNvSpPr>
              <a:spLocks noChangeArrowheads="1"/>
            </p:cNvSpPr>
            <p:nvPr/>
          </p:nvSpPr>
          <p:spPr bwMode="auto">
            <a:xfrm>
              <a:off x="3359696" y="1628800"/>
              <a:ext cx="8832304" cy="2339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121917" tIns="60958" rIns="121917" bIns="60958">
              <a:spAutoFit/>
            </a:bodyPr>
            <a:lstStyle>
              <a:lvl1pPr eaLnBrk="0" hangingPunct="0"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 eaLnBrk="0" hangingPunct="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 eaLnBrk="0" hangingPunct="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ru-RU" altLang="ru-RU" sz="2400" dirty="0">
                  <a:latin typeface="Trebuchet MS" pitchFamily="34" charset="0"/>
                </a:rPr>
                <a:t>Обеспечение взаимодействия участников с ГИС ГМП с использованием единого электронного сервиса системы межведомственного электронного взаимодействия, функционирующего в соответствии с Методическими рекомендациями по работе с системой межведомственного электронного взаимодействия версии 3.ХХ</a:t>
              </a:r>
            </a:p>
          </p:txBody>
        </p:sp>
        <p:sp>
          <p:nvSpPr>
            <p:cNvPr id="4" name="Rectangle 6"/>
            <p:cNvSpPr>
              <a:spLocks noChangeArrowheads="1"/>
            </p:cNvSpPr>
            <p:nvPr/>
          </p:nvSpPr>
          <p:spPr bwMode="auto">
            <a:xfrm>
              <a:off x="3575050" y="4933950"/>
              <a:ext cx="6985446" cy="107721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ts val="0"/>
                </a:spcBef>
                <a:defRPr/>
              </a:pPr>
              <a:r>
                <a:rPr lang="ru-RU" sz="1600" kern="0" dirty="0" smtClean="0">
                  <a:sym typeface="Lucida Grande"/>
                </a:rPr>
                <a:t>Заместитель начальника</a:t>
              </a:r>
            </a:p>
            <a:p>
              <a:pPr>
                <a:spcBef>
                  <a:spcPts val="0"/>
                </a:spcBef>
                <a:defRPr/>
              </a:pPr>
              <a:r>
                <a:rPr lang="ru-RU" sz="1600" kern="0" dirty="0" smtClean="0">
                  <a:sym typeface="Lucida Grande"/>
                </a:rPr>
                <a:t>Управления развития бюджетных платежей</a:t>
              </a:r>
            </a:p>
            <a:p>
              <a:pPr>
                <a:spcBef>
                  <a:spcPts val="0"/>
                </a:spcBef>
                <a:defRPr/>
              </a:pPr>
              <a:endParaRPr lang="ru-RU" sz="1600" kern="0" dirty="0">
                <a:sym typeface="Lucida Grande"/>
              </a:endParaRPr>
            </a:p>
            <a:p>
              <a:pPr>
                <a:spcBef>
                  <a:spcPts val="0"/>
                </a:spcBef>
                <a:defRPr/>
              </a:pPr>
              <a:r>
                <a:rPr lang="ru-RU" sz="1600" kern="0" dirty="0" smtClean="0">
                  <a:sym typeface="Lucida Grande"/>
                </a:rPr>
                <a:t>А.В. Никитин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7161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CustomShape 1"/>
          <p:cNvSpPr>
            <a:spLocks noChangeArrowheads="1"/>
          </p:cNvSpPr>
          <p:nvPr/>
        </p:nvSpPr>
        <p:spPr bwMode="auto">
          <a:xfrm>
            <a:off x="304800" y="180975"/>
            <a:ext cx="11418888" cy="90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3076" name="Заголовок 1"/>
          <p:cNvSpPr txBox="1">
            <a:spLocks/>
          </p:cNvSpPr>
          <p:nvPr/>
        </p:nvSpPr>
        <p:spPr bwMode="auto">
          <a:xfrm>
            <a:off x="4351338" y="0"/>
            <a:ext cx="7837487" cy="1028700"/>
          </a:xfrm>
          <a:prstGeom prst="rect">
            <a:avLst/>
          </a:prstGeom>
          <a:solidFill>
            <a:srgbClr val="7F7F7F">
              <a:alpha val="1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 anchor="ctr"/>
          <a:lstStyle>
            <a:lvl1pPr defTabSz="1217613"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17613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17613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17613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17613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ru-RU" altLang="ru-RU" sz="1800" b="1" dirty="0">
                <a:solidFill>
                  <a:srgbClr val="000000"/>
                </a:solidFill>
                <a:latin typeface="Trebuchet MS" pitchFamily="34" charset="0"/>
                <a:ea typeface="PT Serif"/>
                <a:cs typeface="Calibri" pitchFamily="34" charset="0"/>
              </a:rPr>
              <a:t>ПЕРЕВОД ГИС ГМП </a:t>
            </a:r>
          </a:p>
          <a:p>
            <a:pPr algn="ctr" eaLnBrk="1" hangingPunct="1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ru-RU" altLang="ru-RU" sz="1400" dirty="0">
                <a:solidFill>
                  <a:srgbClr val="000000"/>
                </a:solidFill>
                <a:latin typeface="Trebuchet MS" pitchFamily="34" charset="0"/>
                <a:ea typeface="PT Serif"/>
                <a:cs typeface="Calibri" pitchFamily="34" charset="0"/>
              </a:rPr>
              <a:t>НА ИСПОЛЬЗОВАНИЕ ЕДИНОГО ЭЛЕКТРОННОГО СЕРВИСА СМЭВ </a:t>
            </a:r>
            <a:r>
              <a:rPr lang="ru-RU" altLang="ru-RU" sz="1400" dirty="0" smtClean="0">
                <a:solidFill>
                  <a:srgbClr val="000000"/>
                </a:solidFill>
                <a:latin typeface="Trebuchet MS" pitchFamily="34" charset="0"/>
                <a:ea typeface="PT Serif"/>
                <a:cs typeface="Calibri" pitchFamily="34" charset="0"/>
              </a:rPr>
              <a:t>3.ХХ</a:t>
            </a:r>
          </a:p>
          <a:p>
            <a:pPr algn="ctr" eaLnBrk="1" hangingPunct="1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ru-RU" altLang="ru-RU" sz="1400" dirty="0" smtClean="0">
                <a:solidFill>
                  <a:srgbClr val="000000"/>
                </a:solidFill>
                <a:latin typeface="Trebuchet MS" pitchFamily="34" charset="0"/>
                <a:ea typeface="PT Serif"/>
                <a:cs typeface="Calibri" pitchFamily="34" charset="0"/>
              </a:rPr>
              <a:t>(</a:t>
            </a:r>
            <a:r>
              <a:rPr lang="ru-RU" altLang="ru-RU" sz="1400" b="1" dirty="0" smtClean="0">
                <a:solidFill>
                  <a:srgbClr val="000000"/>
                </a:solidFill>
                <a:latin typeface="Trebuchet MS" pitchFamily="34" charset="0"/>
                <a:ea typeface="PT Serif"/>
                <a:cs typeface="Calibri" pitchFamily="34" charset="0"/>
              </a:rPr>
              <a:t>Форматы ГИС ГМП версии 2.0</a:t>
            </a:r>
            <a:r>
              <a:rPr lang="ru-RU" altLang="ru-RU" sz="1400" dirty="0" smtClean="0">
                <a:solidFill>
                  <a:srgbClr val="000000"/>
                </a:solidFill>
                <a:latin typeface="Trebuchet MS" pitchFamily="34" charset="0"/>
                <a:ea typeface="PT Serif"/>
                <a:cs typeface="Calibri" pitchFamily="34" charset="0"/>
              </a:rPr>
              <a:t>)</a:t>
            </a:r>
            <a:endParaRPr lang="ru-RU" altLang="ru-RU" sz="1400" dirty="0">
              <a:solidFill>
                <a:srgbClr val="000000"/>
              </a:solidFill>
              <a:latin typeface="Trebuchet MS" pitchFamily="34" charset="0"/>
              <a:ea typeface="PT Serif"/>
              <a:cs typeface="Calibri" pitchFamily="34" charset="0"/>
            </a:endParaRPr>
          </a:p>
        </p:txBody>
      </p:sp>
      <p:sp>
        <p:nvSpPr>
          <p:cNvPr id="3077" name="Прямоугольник 17"/>
          <p:cNvSpPr>
            <a:spLocks noChangeArrowheads="1"/>
          </p:cNvSpPr>
          <p:nvPr/>
        </p:nvSpPr>
        <p:spPr bwMode="auto">
          <a:xfrm>
            <a:off x="408708" y="4243114"/>
            <a:ext cx="4992687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i="1" dirty="0">
                <a:latin typeface="Trebuchet MS" pitchFamily="34" charset="0"/>
              </a:rPr>
              <a:t>Форматы взаимодействия Государственной информационной системы о государственных и муниципальных платежах </a:t>
            </a:r>
            <a:br>
              <a:rPr lang="ru-RU" altLang="ru-RU" sz="1200" i="1" dirty="0">
                <a:latin typeface="Trebuchet MS" pitchFamily="34" charset="0"/>
              </a:rPr>
            </a:br>
            <a:r>
              <a:rPr lang="ru-RU" altLang="ru-RU" sz="1200" i="1" dirty="0">
                <a:latin typeface="Trebuchet MS" pitchFamily="34" charset="0"/>
              </a:rPr>
              <a:t>с информационными системами участников версии </a:t>
            </a:r>
            <a:r>
              <a:rPr lang="ru-RU" altLang="ru-RU" sz="1200" i="1" dirty="0" smtClean="0">
                <a:latin typeface="Trebuchet MS" pitchFamily="34" charset="0"/>
              </a:rPr>
              <a:t>1.16.6</a:t>
            </a:r>
            <a:endParaRPr lang="ru-RU" altLang="ru-RU" sz="1200" i="1" dirty="0">
              <a:latin typeface="Trebuchet MS" pitchFamily="34" charset="0"/>
            </a:endParaRPr>
          </a:p>
        </p:txBody>
      </p:sp>
      <p:sp>
        <p:nvSpPr>
          <p:cNvPr id="3078" name="Прямоугольник 3"/>
          <p:cNvSpPr>
            <a:spLocks noChangeArrowheads="1"/>
          </p:cNvSpPr>
          <p:nvPr/>
        </p:nvSpPr>
        <p:spPr bwMode="auto">
          <a:xfrm>
            <a:off x="7669213" y="1097731"/>
            <a:ext cx="366871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200" b="1">
                <a:solidFill>
                  <a:srgbClr val="C00000"/>
                </a:solidFill>
                <a:latin typeface="Trebuchet MS" pitchFamily="34" charset="0"/>
              </a:rPr>
              <a:t>26 марта 2018 г.</a:t>
            </a:r>
            <a:endParaRPr lang="ru-RU" altLang="ru-RU" sz="3200">
              <a:solidFill>
                <a:srgbClr val="C00000"/>
              </a:solidFill>
            </a:endParaRPr>
          </a:p>
        </p:txBody>
      </p:sp>
      <p:sp>
        <p:nvSpPr>
          <p:cNvPr id="3079" name="Прямоугольник 4"/>
          <p:cNvSpPr>
            <a:spLocks noChangeArrowheads="1"/>
          </p:cNvSpPr>
          <p:nvPr/>
        </p:nvSpPr>
        <p:spPr bwMode="auto">
          <a:xfrm>
            <a:off x="7075488" y="2462981"/>
            <a:ext cx="46418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i="1">
                <a:latin typeface="Trebuchet MS" pitchFamily="34" charset="0"/>
              </a:rPr>
              <a:t>обновление промышленного сервиса ГИС ГМП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200" i="1">
                <a:latin typeface="Trebuchet MS" pitchFamily="34" charset="0"/>
              </a:rPr>
              <a:t>(SID 0003998) </a:t>
            </a:r>
          </a:p>
        </p:txBody>
      </p:sp>
      <p:sp>
        <p:nvSpPr>
          <p:cNvPr id="3080" name="Прямоугольник 23"/>
          <p:cNvSpPr>
            <a:spLocks noChangeArrowheads="1"/>
          </p:cNvSpPr>
          <p:nvPr/>
        </p:nvSpPr>
        <p:spPr bwMode="auto">
          <a:xfrm>
            <a:off x="1026245" y="2031727"/>
            <a:ext cx="3962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200" b="1" dirty="0">
                <a:solidFill>
                  <a:srgbClr val="C00000"/>
                </a:solidFill>
                <a:latin typeface="Trebuchet MS" pitchFamily="34" charset="0"/>
              </a:rPr>
              <a:t>15 декабря 2017 г.</a:t>
            </a:r>
            <a:endParaRPr lang="ru-RU" altLang="ru-RU" sz="3200" dirty="0">
              <a:solidFill>
                <a:srgbClr val="C00000"/>
              </a:solidFill>
            </a:endParaRPr>
          </a:p>
        </p:txBody>
      </p:sp>
      <p:sp>
        <p:nvSpPr>
          <p:cNvPr id="3081" name="Прямоугольник 17"/>
          <p:cNvSpPr>
            <a:spLocks noChangeArrowheads="1"/>
          </p:cNvSpPr>
          <p:nvPr/>
        </p:nvSpPr>
        <p:spPr bwMode="auto">
          <a:xfrm>
            <a:off x="-24680" y="2800077"/>
            <a:ext cx="5980113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rebuchet MS" pitchFamily="34" charset="0"/>
              </a:rPr>
              <a:t>Форматы взаимодействия Государственной информационной системы о государственных </a:t>
            </a:r>
            <a:br>
              <a:rPr lang="ru-RU" altLang="ru-RU" sz="2000" dirty="0">
                <a:latin typeface="Trebuchet MS" pitchFamily="34" charset="0"/>
              </a:rPr>
            </a:br>
            <a:r>
              <a:rPr lang="ru-RU" altLang="ru-RU" sz="2000" dirty="0">
                <a:latin typeface="Trebuchet MS" pitchFamily="34" charset="0"/>
              </a:rPr>
              <a:t>и муниципальных платежах с информационными системами участников </a:t>
            </a:r>
            <a:r>
              <a:rPr lang="ru-RU" altLang="ru-RU" sz="2000" b="1" dirty="0">
                <a:solidFill>
                  <a:srgbClr val="C00000"/>
                </a:solidFill>
                <a:latin typeface="Trebuchet MS" pitchFamily="34" charset="0"/>
              </a:rPr>
              <a:t>версии 2.0</a:t>
            </a:r>
          </a:p>
        </p:txBody>
      </p:sp>
      <p:sp>
        <p:nvSpPr>
          <p:cNvPr id="3082" name="Прямоугольник 4"/>
          <p:cNvSpPr>
            <a:spLocks noChangeArrowheads="1"/>
          </p:cNvSpPr>
          <p:nvPr/>
        </p:nvSpPr>
        <p:spPr bwMode="auto">
          <a:xfrm>
            <a:off x="6831013" y="1656531"/>
            <a:ext cx="51736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rebuchet MS" pitchFamily="34" charset="0"/>
              </a:rPr>
              <a:t>Перевод ГИС ГМП на </a:t>
            </a:r>
            <a:r>
              <a:rPr lang="ru-RU" altLang="ru-RU" sz="2000" dirty="0" smtClean="0">
                <a:latin typeface="Trebuchet MS" pitchFamily="34" charset="0"/>
              </a:rPr>
              <a:t>использование </a:t>
            </a:r>
            <a:r>
              <a:rPr lang="ru-RU" altLang="ru-RU" sz="2000" dirty="0">
                <a:latin typeface="Trebuchet MS" pitchFamily="34" charset="0"/>
              </a:rPr>
              <a:t>единого электронного сервиса СМЭВ 3.ХХ</a:t>
            </a:r>
          </a:p>
        </p:txBody>
      </p:sp>
      <p:sp>
        <p:nvSpPr>
          <p:cNvPr id="3083" name="Прямоугольник 3"/>
          <p:cNvSpPr>
            <a:spLocks noChangeArrowheads="1"/>
          </p:cNvSpPr>
          <p:nvPr/>
        </p:nvSpPr>
        <p:spPr bwMode="auto">
          <a:xfrm>
            <a:off x="7615238" y="4408488"/>
            <a:ext cx="3984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200" b="1">
                <a:solidFill>
                  <a:srgbClr val="C00000"/>
                </a:solidFill>
                <a:latin typeface="Trebuchet MS" pitchFamily="34" charset="0"/>
              </a:rPr>
              <a:t>31 декабря 2018 г.</a:t>
            </a:r>
            <a:endParaRPr lang="ru-RU" altLang="ru-RU" sz="3200">
              <a:solidFill>
                <a:srgbClr val="C00000"/>
              </a:solidFill>
            </a:endParaRPr>
          </a:p>
        </p:txBody>
      </p:sp>
      <p:sp>
        <p:nvSpPr>
          <p:cNvPr id="3084" name="Прямоугольник 18"/>
          <p:cNvSpPr>
            <a:spLocks noChangeArrowheads="1"/>
          </p:cNvSpPr>
          <p:nvPr/>
        </p:nvSpPr>
        <p:spPr bwMode="auto">
          <a:xfrm>
            <a:off x="6953250" y="5022850"/>
            <a:ext cx="5075238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>
                <a:latin typeface="Trebuchet MS" pitchFamily="34" charset="0"/>
              </a:rPr>
              <a:t>Вывод из эксплуатации тестового </a:t>
            </a:r>
            <a:br>
              <a:rPr lang="ru-RU" altLang="ru-RU" sz="2000">
                <a:latin typeface="Trebuchet MS" pitchFamily="34" charset="0"/>
              </a:rPr>
            </a:br>
            <a:r>
              <a:rPr lang="ru-RU" altLang="ru-RU" sz="2000">
                <a:latin typeface="Trebuchet MS" pitchFamily="34" charset="0"/>
              </a:rPr>
              <a:t>и промышленного сервисов ГИС ГМП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>
                <a:latin typeface="Trebuchet MS" pitchFamily="34" charset="0"/>
              </a:rPr>
              <a:t>(</a:t>
            </a:r>
            <a:r>
              <a:rPr lang="en-US" altLang="ru-RU" sz="2000">
                <a:latin typeface="Trebuchet MS" pitchFamily="34" charset="0"/>
              </a:rPr>
              <a:t>SID0003663 </a:t>
            </a:r>
            <a:r>
              <a:rPr lang="ru-RU" altLang="ru-RU" sz="2000">
                <a:latin typeface="Trebuchet MS" pitchFamily="34" charset="0"/>
              </a:rPr>
              <a:t>и</a:t>
            </a:r>
            <a:r>
              <a:rPr lang="en-US" altLang="ru-RU" sz="2000">
                <a:latin typeface="Trebuchet MS" pitchFamily="34" charset="0"/>
              </a:rPr>
              <a:t> SID 0003</a:t>
            </a:r>
            <a:r>
              <a:rPr lang="ru-RU" altLang="ru-RU" sz="2000">
                <a:latin typeface="Trebuchet MS" pitchFamily="34" charset="0"/>
              </a:rPr>
              <a:t>998) </a:t>
            </a:r>
          </a:p>
        </p:txBody>
      </p:sp>
      <p:sp>
        <p:nvSpPr>
          <p:cNvPr id="20" name="Стрелка углом 19"/>
          <p:cNvSpPr/>
          <p:nvPr/>
        </p:nvSpPr>
        <p:spPr>
          <a:xfrm>
            <a:off x="5159896" y="1901160"/>
            <a:ext cx="1721346" cy="735752"/>
          </a:xfrm>
          <a:prstGeom prst="bentArrow">
            <a:avLst>
              <a:gd name="adj1" fmla="val 25000"/>
              <a:gd name="adj2" fmla="val 24399"/>
              <a:gd name="adj3" fmla="val 25000"/>
              <a:gd name="adj4" fmla="val 4375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21" name="Группа 14"/>
          <p:cNvGrpSpPr>
            <a:grpSpLocks/>
          </p:cNvGrpSpPr>
          <p:nvPr/>
        </p:nvGrpSpPr>
        <p:grpSpPr bwMode="auto">
          <a:xfrm>
            <a:off x="8508888" y="3429000"/>
            <a:ext cx="361032" cy="525984"/>
            <a:chOff x="4378748" y="2461239"/>
            <a:chExt cx="504738" cy="586326"/>
          </a:xfrm>
        </p:grpSpPr>
        <p:pic>
          <p:nvPicPr>
            <p:cNvPr id="22" name="Picture 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8748" y="2465722"/>
              <a:ext cx="138386" cy="5818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" name="Picture 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65652" y="2461239"/>
              <a:ext cx="138386" cy="5818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4" name="Picture 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5100" y="2464018"/>
              <a:ext cx="138386" cy="5818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5" name="Стрелка вниз 24"/>
          <p:cNvSpPr/>
          <p:nvPr/>
        </p:nvSpPr>
        <p:spPr>
          <a:xfrm>
            <a:off x="9006296" y="2996952"/>
            <a:ext cx="394742" cy="1411536"/>
          </a:xfrm>
          <a:prstGeom prst="down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273649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CustomShape 1"/>
          <p:cNvSpPr>
            <a:spLocks noChangeArrowheads="1"/>
          </p:cNvSpPr>
          <p:nvPr/>
        </p:nvSpPr>
        <p:spPr bwMode="auto">
          <a:xfrm>
            <a:off x="304800" y="180975"/>
            <a:ext cx="11418888" cy="90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4099" name="Заголовок 1"/>
          <p:cNvSpPr txBox="1">
            <a:spLocks/>
          </p:cNvSpPr>
          <p:nvPr/>
        </p:nvSpPr>
        <p:spPr bwMode="auto">
          <a:xfrm>
            <a:off x="4351338" y="0"/>
            <a:ext cx="7837487" cy="1028700"/>
          </a:xfrm>
          <a:prstGeom prst="rect">
            <a:avLst/>
          </a:prstGeom>
          <a:solidFill>
            <a:srgbClr val="7F7F7F">
              <a:alpha val="1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 anchor="ctr"/>
          <a:lstStyle>
            <a:lvl1pPr defTabSz="1217613"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17613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17613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17613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17613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ru-RU" altLang="ru-RU" sz="1800" b="1">
                <a:solidFill>
                  <a:srgbClr val="000000"/>
                </a:solidFill>
                <a:latin typeface="Trebuchet MS" pitchFamily="34" charset="0"/>
                <a:ea typeface="PT Serif"/>
                <a:cs typeface="Calibri" pitchFamily="34" charset="0"/>
              </a:rPr>
              <a:t>ПЕРЕВОД ВЗАИМОДЕЙСТВИЯ УЧАСТНИКОВ ГИС ГМП </a:t>
            </a:r>
          </a:p>
          <a:p>
            <a:pPr algn="ctr" eaLnBrk="1" hangingPunct="1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ru-RU" altLang="ru-RU" sz="1400">
                <a:solidFill>
                  <a:srgbClr val="000000"/>
                </a:solidFill>
                <a:latin typeface="Trebuchet MS" pitchFamily="34" charset="0"/>
                <a:ea typeface="PT Serif"/>
                <a:cs typeface="Calibri" pitchFamily="34" charset="0"/>
              </a:rPr>
              <a:t>НА ИСПОЛЬЗОВАНИЕ ЕДИНОГО ЭЛЕКТРОННОГО СЕРВИСА СМЭВ 3.ХХ</a:t>
            </a:r>
          </a:p>
        </p:txBody>
      </p:sp>
      <p:sp>
        <p:nvSpPr>
          <p:cNvPr id="4101" name="Прямоугольник 2"/>
          <p:cNvSpPr>
            <a:spLocks noChangeArrowheads="1"/>
          </p:cNvSpPr>
          <p:nvPr/>
        </p:nvSpPr>
        <p:spPr bwMode="auto">
          <a:xfrm>
            <a:off x="1754188" y="1171575"/>
            <a:ext cx="7035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 dirty="0">
                <a:latin typeface="Trebuchet MS" pitchFamily="34" charset="0"/>
              </a:rPr>
              <a:t>Виды сведений ГИС ГМП в СМЭВ 3.ХХ*</a:t>
            </a:r>
          </a:p>
        </p:txBody>
      </p:sp>
      <p:sp>
        <p:nvSpPr>
          <p:cNvPr id="4102" name="Прямоугольник 3"/>
          <p:cNvSpPr>
            <a:spLocks noChangeArrowheads="1"/>
          </p:cNvSpPr>
          <p:nvPr/>
        </p:nvSpPr>
        <p:spPr bwMode="auto">
          <a:xfrm>
            <a:off x="82550" y="2822575"/>
            <a:ext cx="5815013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dirty="0">
                <a:solidFill>
                  <a:srgbClr val="C00000"/>
                </a:solidFill>
                <a:latin typeface="Trebuchet MS" pitchFamily="34" charset="0"/>
              </a:rPr>
              <a:t>Прием ГИС ГМП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dirty="0">
                <a:solidFill>
                  <a:srgbClr val="C00000"/>
                </a:solidFill>
                <a:latin typeface="Trebuchet MS" pitchFamily="34" charset="0"/>
              </a:rPr>
              <a:t>необходимой для уплаты информации </a:t>
            </a:r>
          </a:p>
          <a:p>
            <a:pPr algn="ctr" eaLnBrk="1" hangingPunct="1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en-US" altLang="ru-RU" sz="1100" i="1" dirty="0">
                <a:latin typeface="Trebuchet MS" pitchFamily="34" charset="0"/>
              </a:rPr>
              <a:t>ID </a:t>
            </a:r>
            <a:r>
              <a:rPr lang="ru-RU" altLang="ru-RU" sz="1100" i="1" dirty="0">
                <a:latin typeface="Trebuchet MS" pitchFamily="34" charset="0"/>
              </a:rPr>
              <a:t>вида сведений </a:t>
            </a:r>
            <a:r>
              <a:rPr lang="ru-RU" altLang="ru-RU" sz="1100" i="1" dirty="0" smtClean="0">
                <a:latin typeface="Trebuchet MS" pitchFamily="34" charset="0"/>
              </a:rPr>
              <a:t>– </a:t>
            </a:r>
            <a:r>
              <a:rPr lang="en-US" altLang="ru-RU" sz="1100" i="1" dirty="0" smtClean="0">
                <a:latin typeface="Trebuchet MS" pitchFamily="34" charset="0"/>
              </a:rPr>
              <a:t>VS00662v002-RKZN02</a:t>
            </a:r>
            <a:endParaRPr lang="ru-RU" altLang="ru-RU" sz="1100" dirty="0">
              <a:latin typeface="Trebuchet MS" pitchFamily="34" charset="0"/>
            </a:endParaRPr>
          </a:p>
        </p:txBody>
      </p:sp>
      <p:sp>
        <p:nvSpPr>
          <p:cNvPr id="4103" name="Прямоугольник 4"/>
          <p:cNvSpPr>
            <a:spLocks noChangeArrowheads="1"/>
          </p:cNvSpPr>
          <p:nvPr/>
        </p:nvSpPr>
        <p:spPr bwMode="auto">
          <a:xfrm>
            <a:off x="6381750" y="2822575"/>
            <a:ext cx="5807075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dirty="0">
                <a:solidFill>
                  <a:srgbClr val="C00000"/>
                </a:solidFill>
                <a:latin typeface="Trebuchet MS" pitchFamily="34" charset="0"/>
              </a:rPr>
              <a:t>Прием ГИС ГМП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dirty="0">
                <a:solidFill>
                  <a:srgbClr val="C00000"/>
                </a:solidFill>
                <a:latin typeface="Trebuchet MS" pitchFamily="34" charset="0"/>
              </a:rPr>
              <a:t>информации об </a:t>
            </a:r>
            <a:r>
              <a:rPr lang="ru-RU" altLang="ru-RU" sz="2000" dirty="0" smtClean="0">
                <a:solidFill>
                  <a:srgbClr val="C00000"/>
                </a:solidFill>
                <a:latin typeface="Trebuchet MS" pitchFamily="34" charset="0"/>
              </a:rPr>
              <a:t>уплате</a:t>
            </a:r>
          </a:p>
          <a:p>
            <a:pPr algn="ctr" eaLnBrk="1" hangingPunct="1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en-US" altLang="ru-RU" sz="1100" i="1" dirty="0">
                <a:latin typeface="Trebuchet MS" pitchFamily="34" charset="0"/>
              </a:rPr>
              <a:t>ID </a:t>
            </a:r>
            <a:r>
              <a:rPr lang="ru-RU" altLang="ru-RU" sz="1100" i="1" dirty="0">
                <a:latin typeface="Trebuchet MS" pitchFamily="34" charset="0"/>
              </a:rPr>
              <a:t>вида сведений </a:t>
            </a:r>
            <a:r>
              <a:rPr lang="en-US" altLang="ru-RU" sz="1100" i="1" dirty="0" smtClean="0">
                <a:latin typeface="Trebuchet MS" pitchFamily="34" charset="0"/>
              </a:rPr>
              <a:t>– VS00663v002-RKZN02</a:t>
            </a:r>
            <a:endParaRPr lang="ru-RU" altLang="ru-RU" sz="1100" i="1" dirty="0">
              <a:latin typeface="Trebuchet MS" pitchFamily="34" charset="0"/>
            </a:endParaRPr>
          </a:p>
        </p:txBody>
      </p:sp>
      <p:sp>
        <p:nvSpPr>
          <p:cNvPr id="4104" name="Прямоугольник 5"/>
          <p:cNvSpPr>
            <a:spLocks noChangeArrowheads="1"/>
          </p:cNvSpPr>
          <p:nvPr/>
        </p:nvSpPr>
        <p:spPr bwMode="auto">
          <a:xfrm>
            <a:off x="6384925" y="4187825"/>
            <a:ext cx="5807075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dirty="0">
                <a:solidFill>
                  <a:srgbClr val="C00000"/>
                </a:solidFill>
                <a:latin typeface="Trebuchet MS" pitchFamily="34" charset="0"/>
              </a:rPr>
              <a:t>Предоставление ГИС ГМП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dirty="0">
                <a:solidFill>
                  <a:srgbClr val="C00000"/>
                </a:solidFill>
                <a:latin typeface="Trebuchet MS" pitchFamily="34" charset="0"/>
              </a:rPr>
              <a:t>необходимой для уплаты информации</a:t>
            </a:r>
          </a:p>
          <a:p>
            <a:pPr algn="ctr" eaLnBrk="1" hangingPunct="1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en-US" altLang="ru-RU" sz="1100" i="1" dirty="0">
                <a:latin typeface="Trebuchet MS" pitchFamily="34" charset="0"/>
              </a:rPr>
              <a:t>ID </a:t>
            </a:r>
            <a:r>
              <a:rPr lang="ru-RU" altLang="ru-RU" sz="1100" i="1" dirty="0">
                <a:latin typeface="Trebuchet MS" pitchFamily="34" charset="0"/>
              </a:rPr>
              <a:t>вида сведений </a:t>
            </a:r>
            <a:r>
              <a:rPr lang="en-US" altLang="ru-RU" sz="1100" i="1" dirty="0" smtClean="0">
                <a:latin typeface="Trebuchet MS" pitchFamily="34" charset="0"/>
              </a:rPr>
              <a:t>– VS00679v002-RKZN02</a:t>
            </a:r>
            <a:endParaRPr lang="ru-RU" altLang="ru-RU" sz="1100" i="1" dirty="0">
              <a:latin typeface="Trebuchet MS" pitchFamily="34" charset="0"/>
            </a:endParaRPr>
          </a:p>
        </p:txBody>
      </p:sp>
      <p:sp>
        <p:nvSpPr>
          <p:cNvPr id="4105" name="Прямоугольник 6"/>
          <p:cNvSpPr>
            <a:spLocks noChangeArrowheads="1"/>
          </p:cNvSpPr>
          <p:nvPr/>
        </p:nvSpPr>
        <p:spPr bwMode="auto">
          <a:xfrm>
            <a:off x="82550" y="4171950"/>
            <a:ext cx="6062663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dirty="0">
                <a:solidFill>
                  <a:srgbClr val="C00000"/>
                </a:solidFill>
                <a:latin typeface="Trebuchet MS" pitchFamily="34" charset="0"/>
              </a:rPr>
              <a:t>Предоставление ГИС ГМП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dirty="0">
                <a:solidFill>
                  <a:srgbClr val="C00000"/>
                </a:solidFill>
                <a:latin typeface="Trebuchet MS" pitchFamily="34" charset="0"/>
              </a:rPr>
              <a:t>информации об уплате</a:t>
            </a:r>
          </a:p>
          <a:p>
            <a:pPr algn="ctr" eaLnBrk="1" hangingPunct="1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en-US" altLang="ru-RU" sz="1100" i="1" dirty="0">
                <a:latin typeface="Trebuchet MS" pitchFamily="34" charset="0"/>
              </a:rPr>
              <a:t>ID </a:t>
            </a:r>
            <a:r>
              <a:rPr lang="ru-RU" altLang="ru-RU" sz="1100" i="1" dirty="0">
                <a:latin typeface="Trebuchet MS" pitchFamily="34" charset="0"/>
              </a:rPr>
              <a:t>вида сведений </a:t>
            </a:r>
            <a:r>
              <a:rPr lang="en-US" altLang="ru-RU" sz="1100" i="1" dirty="0" smtClean="0">
                <a:latin typeface="Trebuchet MS" pitchFamily="34" charset="0"/>
              </a:rPr>
              <a:t>– VS00672v002-RKZN02</a:t>
            </a:r>
            <a:endParaRPr lang="ru-RU" altLang="ru-RU" sz="1100" i="1" dirty="0">
              <a:latin typeface="Trebuchet MS" pitchFamily="34" charset="0"/>
            </a:endParaRPr>
          </a:p>
        </p:txBody>
      </p:sp>
      <p:sp>
        <p:nvSpPr>
          <p:cNvPr id="4106" name="Прямоугольник 7"/>
          <p:cNvSpPr>
            <a:spLocks noChangeArrowheads="1"/>
          </p:cNvSpPr>
          <p:nvPr/>
        </p:nvSpPr>
        <p:spPr bwMode="auto">
          <a:xfrm>
            <a:off x="3330575" y="5437188"/>
            <a:ext cx="5894388" cy="862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dirty="0">
                <a:solidFill>
                  <a:srgbClr val="C00000"/>
                </a:solidFill>
                <a:latin typeface="Trebuchet MS" pitchFamily="34" charset="0"/>
              </a:rPr>
              <a:t>Предоставление ГИС ГМП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dirty="0">
                <a:solidFill>
                  <a:srgbClr val="C00000"/>
                </a:solidFill>
                <a:latin typeface="Trebuchet MS" pitchFamily="34" charset="0"/>
              </a:rPr>
              <a:t>информации о результатах квитирования</a:t>
            </a:r>
          </a:p>
          <a:p>
            <a:pPr algn="ctr" eaLnBrk="1" hangingPunct="1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en-US" altLang="ru-RU" sz="1100" i="1" dirty="0">
                <a:latin typeface="Trebuchet MS" pitchFamily="34" charset="0"/>
              </a:rPr>
              <a:t>ID </a:t>
            </a:r>
            <a:r>
              <a:rPr lang="ru-RU" altLang="ru-RU" sz="1100" i="1" dirty="0">
                <a:latin typeface="Trebuchet MS" pitchFamily="34" charset="0"/>
              </a:rPr>
              <a:t>вида сведений </a:t>
            </a:r>
            <a:r>
              <a:rPr lang="en-US" altLang="ru-RU" sz="1100" i="1" dirty="0" smtClean="0">
                <a:latin typeface="Trebuchet MS" pitchFamily="34" charset="0"/>
              </a:rPr>
              <a:t>– VS00675v002-RKZN02</a:t>
            </a:r>
            <a:endParaRPr lang="ru-RU" altLang="ru-RU" sz="1100" i="1" dirty="0">
              <a:latin typeface="Trebuchet MS" pitchFamily="34" charset="0"/>
            </a:endParaRPr>
          </a:p>
        </p:txBody>
      </p:sp>
      <p:sp>
        <p:nvSpPr>
          <p:cNvPr id="4107" name="Прямоугольник 9"/>
          <p:cNvSpPr>
            <a:spLocks noChangeArrowheads="1"/>
          </p:cNvSpPr>
          <p:nvPr/>
        </p:nvSpPr>
        <p:spPr bwMode="auto">
          <a:xfrm>
            <a:off x="390525" y="1912938"/>
            <a:ext cx="5507038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rebuchet MS" pitchFamily="34" charset="0"/>
              </a:rPr>
              <a:t>Администраторы начислений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rebuchet MS" pitchFamily="34" charset="0"/>
              </a:rPr>
              <a:t>Главные администраторы начислений</a:t>
            </a:r>
          </a:p>
        </p:txBody>
      </p:sp>
      <p:sp>
        <p:nvSpPr>
          <p:cNvPr id="4108" name="Прямоугольник 25"/>
          <p:cNvSpPr>
            <a:spLocks noChangeArrowheads="1"/>
          </p:cNvSpPr>
          <p:nvPr/>
        </p:nvSpPr>
        <p:spPr bwMode="auto">
          <a:xfrm>
            <a:off x="6491288" y="1912938"/>
            <a:ext cx="5507037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>
                <a:latin typeface="Trebuchet MS" pitchFamily="34" charset="0"/>
              </a:rPr>
              <a:t>Администраторы платежей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>
                <a:latin typeface="Trebuchet MS" pitchFamily="34" charset="0"/>
              </a:rPr>
              <a:t>Главные администраторы платежей</a:t>
            </a:r>
          </a:p>
        </p:txBody>
      </p:sp>
      <p:pic>
        <p:nvPicPr>
          <p:cNvPr id="410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" y="1912938"/>
            <a:ext cx="544512" cy="52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4300" y="1912938"/>
            <a:ext cx="544513" cy="52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11" name="Прямоугольник 29"/>
          <p:cNvSpPr>
            <a:spLocks noChangeArrowheads="1"/>
          </p:cNvSpPr>
          <p:nvPr/>
        </p:nvSpPr>
        <p:spPr bwMode="auto">
          <a:xfrm>
            <a:off x="252413" y="6651625"/>
            <a:ext cx="1098073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100">
                <a:latin typeface="Trebuchet MS" pitchFamily="34" charset="0"/>
              </a:rPr>
              <a:t>* - полный перечень видов сведений ГИС ГМП опубликован на технологическом портале СМЭВ 3.ХХ по адресу </a:t>
            </a:r>
            <a:r>
              <a:rPr lang="en-US" altLang="ru-RU" sz="1100">
                <a:latin typeface="Trebuchet MS" pitchFamily="34" charset="0"/>
              </a:rPr>
              <a:t>https://smev3.gosuslugi.ru/</a:t>
            </a:r>
            <a:endParaRPr lang="ru-RU" altLang="ru-RU" sz="1100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9176212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76588" y="5641975"/>
            <a:ext cx="5703887" cy="7302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123" name="CustomShape 1"/>
          <p:cNvSpPr>
            <a:spLocks noChangeArrowheads="1"/>
          </p:cNvSpPr>
          <p:nvPr/>
        </p:nvSpPr>
        <p:spPr bwMode="auto">
          <a:xfrm>
            <a:off x="304800" y="180975"/>
            <a:ext cx="11418888" cy="90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5124" name="Заголовок 1"/>
          <p:cNvSpPr txBox="1">
            <a:spLocks/>
          </p:cNvSpPr>
          <p:nvPr/>
        </p:nvSpPr>
        <p:spPr bwMode="auto">
          <a:xfrm>
            <a:off x="4351338" y="0"/>
            <a:ext cx="7837487" cy="1028700"/>
          </a:xfrm>
          <a:prstGeom prst="rect">
            <a:avLst/>
          </a:prstGeom>
          <a:solidFill>
            <a:srgbClr val="7F7F7F">
              <a:alpha val="1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 anchor="ctr"/>
          <a:lstStyle>
            <a:lvl1pPr defTabSz="1217613"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17613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17613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17613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17613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ru-RU" altLang="ru-RU" sz="1800" b="1">
                <a:solidFill>
                  <a:srgbClr val="000000"/>
                </a:solidFill>
                <a:latin typeface="Trebuchet MS" pitchFamily="34" charset="0"/>
                <a:ea typeface="PT Serif"/>
                <a:cs typeface="Calibri" pitchFamily="34" charset="0"/>
              </a:rPr>
              <a:t>ПЕРЕВОД ВЗАИМОДЕЙСТВИЯ УЧАСТНИКОВ ГИС ГМП </a:t>
            </a:r>
          </a:p>
          <a:p>
            <a:pPr algn="ctr" eaLnBrk="1" hangingPunct="1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ru-RU" altLang="ru-RU" sz="1400">
                <a:solidFill>
                  <a:srgbClr val="000000"/>
                </a:solidFill>
                <a:latin typeface="Trebuchet MS" pitchFamily="34" charset="0"/>
                <a:ea typeface="PT Serif"/>
                <a:cs typeface="Calibri" pitchFamily="34" charset="0"/>
              </a:rPr>
              <a:t>НА ИСПОЛЬЗОВАНИЕ ЕДИНОГО ЭЛЕКТРОННОГО СЕРВИСА СМЭВ 3.ХХ</a:t>
            </a:r>
          </a:p>
        </p:txBody>
      </p:sp>
      <p:sp>
        <p:nvSpPr>
          <p:cNvPr id="5126" name="Прямоугольник 2"/>
          <p:cNvSpPr>
            <a:spLocks noChangeArrowheads="1"/>
          </p:cNvSpPr>
          <p:nvPr/>
        </p:nvSpPr>
        <p:spPr bwMode="auto">
          <a:xfrm>
            <a:off x="1754188" y="1195388"/>
            <a:ext cx="10434637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>
                <a:latin typeface="Trebuchet MS" pitchFamily="34" charset="0"/>
              </a:rPr>
              <a:t>Основные шаги участника ГИС ГМП при переходе на взаимодействие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>
                <a:latin typeface="Trebuchet MS" pitchFamily="34" charset="0"/>
              </a:rPr>
              <a:t>с использованием единого электронного сервиса СМЭВ 3.ХХ*</a:t>
            </a:r>
          </a:p>
        </p:txBody>
      </p:sp>
      <p:sp>
        <p:nvSpPr>
          <p:cNvPr id="5127" name="Прямоугольник 1"/>
          <p:cNvSpPr>
            <a:spLocks noChangeArrowheads="1"/>
          </p:cNvSpPr>
          <p:nvPr/>
        </p:nvSpPr>
        <p:spPr bwMode="auto">
          <a:xfrm>
            <a:off x="520700" y="2036763"/>
            <a:ext cx="41846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200" dirty="0">
                <a:solidFill>
                  <a:srgbClr val="C00000"/>
                </a:solidFill>
                <a:latin typeface="Trebuchet MS" pitchFamily="34" charset="0"/>
              </a:rPr>
              <a:t>ШАГ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Trebuchet MS" pitchFamily="34" charset="0"/>
              </a:rPr>
              <a:t>Подключение к Видам сведений </a:t>
            </a:r>
            <a:br>
              <a:rPr lang="ru-RU" altLang="ru-RU" sz="1800" dirty="0">
                <a:latin typeface="Trebuchet MS" pitchFamily="34" charset="0"/>
              </a:rPr>
            </a:br>
            <a:r>
              <a:rPr lang="ru-RU" altLang="ru-RU" sz="1800" dirty="0">
                <a:latin typeface="Trebuchet MS" pitchFamily="34" charset="0"/>
              </a:rPr>
              <a:t>ГИС ГМП в СМЭВ 3.ХХ в соответствии </a:t>
            </a:r>
            <a:br>
              <a:rPr lang="ru-RU" altLang="ru-RU" sz="1800" dirty="0">
                <a:latin typeface="Trebuchet MS" pitchFamily="34" charset="0"/>
              </a:rPr>
            </a:br>
            <a:r>
              <a:rPr lang="ru-RU" altLang="ru-RU" sz="1800" dirty="0">
                <a:latin typeface="Trebuchet MS" pitchFamily="34" charset="0"/>
              </a:rPr>
              <a:t>с полномочием и видом участника</a:t>
            </a:r>
          </a:p>
        </p:txBody>
      </p:sp>
      <p:sp>
        <p:nvSpPr>
          <p:cNvPr id="5128" name="Прямоугольник 16"/>
          <p:cNvSpPr>
            <a:spLocks noChangeArrowheads="1"/>
          </p:cNvSpPr>
          <p:nvPr/>
        </p:nvSpPr>
        <p:spPr bwMode="auto">
          <a:xfrm>
            <a:off x="252413" y="6486525"/>
            <a:ext cx="10980737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100" dirty="0">
                <a:latin typeface="Trebuchet MS" pitchFamily="34" charset="0"/>
              </a:rPr>
              <a:t>* - дорожная карта по переходу участника на взаимодействие с использование единого электронного сервиса СМЭВ 3.ХХ опубликована на официальном сайте Федерального казначейства в разделе «ГИС ГМП»</a:t>
            </a:r>
          </a:p>
        </p:txBody>
      </p:sp>
      <p:sp>
        <p:nvSpPr>
          <p:cNvPr id="5129" name="Прямоугольник 17"/>
          <p:cNvSpPr>
            <a:spLocks noChangeArrowheads="1"/>
          </p:cNvSpPr>
          <p:nvPr/>
        </p:nvSpPr>
        <p:spPr bwMode="auto">
          <a:xfrm>
            <a:off x="2076450" y="3640138"/>
            <a:ext cx="3789363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200">
                <a:solidFill>
                  <a:srgbClr val="C00000"/>
                </a:solidFill>
                <a:latin typeface="Trebuchet MS" pitchFamily="34" charset="0"/>
              </a:rPr>
              <a:t>ШАГ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>
                <a:latin typeface="Trebuchet MS" pitchFamily="34" charset="0"/>
              </a:rPr>
              <a:t>Приведение используемой информационной системы участника в соответствие форматам ГИС ГМП версии 2.0</a:t>
            </a:r>
          </a:p>
        </p:txBody>
      </p:sp>
      <p:sp>
        <p:nvSpPr>
          <p:cNvPr id="5130" name="Прямоугольник 18"/>
          <p:cNvSpPr>
            <a:spLocks noChangeArrowheads="1"/>
          </p:cNvSpPr>
          <p:nvPr/>
        </p:nvSpPr>
        <p:spPr bwMode="auto">
          <a:xfrm>
            <a:off x="5618163" y="2009775"/>
            <a:ext cx="657066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200">
                <a:solidFill>
                  <a:srgbClr val="C00000"/>
                </a:solidFill>
                <a:latin typeface="Trebuchet MS" pitchFamily="34" charset="0"/>
              </a:rPr>
              <a:t>ШАГ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>
                <a:latin typeface="Trebuchet MS" pitchFamily="34" charset="0"/>
              </a:rPr>
              <a:t>Проведение тестирования взаимодействия информационной системы участника по каждому Виду сведений ГИС ГМП 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>
                <a:latin typeface="Trebuchet MS" pitchFamily="34" charset="0"/>
              </a:rPr>
              <a:t>в тестовой среде СМЭВ 3.ХХ </a:t>
            </a:r>
          </a:p>
        </p:txBody>
      </p:sp>
      <p:sp>
        <p:nvSpPr>
          <p:cNvPr id="5131" name="Прямоугольник 20"/>
          <p:cNvSpPr>
            <a:spLocks noChangeArrowheads="1"/>
          </p:cNvSpPr>
          <p:nvPr/>
        </p:nvSpPr>
        <p:spPr bwMode="auto">
          <a:xfrm>
            <a:off x="7540625" y="3598863"/>
            <a:ext cx="465137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200">
                <a:solidFill>
                  <a:srgbClr val="C00000"/>
                </a:solidFill>
                <a:latin typeface="Trebuchet MS" pitchFamily="34" charset="0"/>
              </a:rPr>
              <a:t>ШАГ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>
                <a:latin typeface="Trebuchet MS" pitchFamily="34" charset="0"/>
              </a:rPr>
              <a:t>Проведение проверки взаимодействия с ГИС ГМП по форматам ГИС ГМП версии 2.0 с использованием единого электронного сервиса СМЭВ 3.ХХ</a:t>
            </a:r>
          </a:p>
        </p:txBody>
      </p:sp>
      <p:pic>
        <p:nvPicPr>
          <p:cNvPr id="513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1438" y="1854200"/>
            <a:ext cx="433387" cy="693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2275" y="3570288"/>
            <a:ext cx="473075" cy="64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4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3675" y="1854200"/>
            <a:ext cx="495300" cy="68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2638" y="3376613"/>
            <a:ext cx="514350" cy="71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36" name="Прямоугольник 3"/>
          <p:cNvSpPr>
            <a:spLocks noChangeArrowheads="1"/>
          </p:cNvSpPr>
          <p:nvPr/>
        </p:nvSpPr>
        <p:spPr bwMode="auto">
          <a:xfrm>
            <a:off x="3275013" y="5713413"/>
            <a:ext cx="57038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200" b="1">
                <a:solidFill>
                  <a:srgbClr val="C00000"/>
                </a:solidFill>
                <a:latin typeface="Trebuchet MS" pitchFamily="34" charset="0"/>
              </a:rPr>
              <a:t>Срок – до 1 декабря 2018 г.</a:t>
            </a:r>
            <a:endParaRPr lang="ru-RU" altLang="ru-RU" sz="3200">
              <a:solidFill>
                <a:srgbClr val="C00000"/>
              </a:solidFill>
            </a:endParaRPr>
          </a:p>
        </p:txBody>
      </p:sp>
      <p:grpSp>
        <p:nvGrpSpPr>
          <p:cNvPr id="5137" name="Группа 15"/>
          <p:cNvGrpSpPr>
            <a:grpSpLocks/>
          </p:cNvGrpSpPr>
          <p:nvPr/>
        </p:nvGrpSpPr>
        <p:grpSpPr bwMode="auto">
          <a:xfrm>
            <a:off x="2514600" y="5686425"/>
            <a:ext cx="504825" cy="587375"/>
            <a:chOff x="4378748" y="2461239"/>
            <a:chExt cx="504738" cy="586326"/>
          </a:xfrm>
        </p:grpSpPr>
        <p:pic>
          <p:nvPicPr>
            <p:cNvPr id="5138" name="Picture 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8748" y="2465722"/>
              <a:ext cx="138386" cy="5818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39" name="Picture 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65652" y="2461239"/>
              <a:ext cx="138386" cy="5818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40" name="Picture 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5100" y="2464018"/>
              <a:ext cx="138386" cy="5818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78198419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6340599" y="4293096"/>
            <a:ext cx="4320479" cy="122757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355285" y="2371551"/>
            <a:ext cx="4320479" cy="122757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105918" y="4293096"/>
            <a:ext cx="4320479" cy="122757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127449" y="2345444"/>
            <a:ext cx="4320479" cy="1227571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4351338" y="0"/>
            <a:ext cx="7837487" cy="1028700"/>
          </a:xfrm>
          <a:prstGeom prst="rect">
            <a:avLst/>
          </a:prstGeom>
          <a:solidFill>
            <a:srgbClr val="7F7F7F">
              <a:alpha val="1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 anchor="ctr"/>
          <a:lstStyle>
            <a:lvl1pPr defTabSz="1217613"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17613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17613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17613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17613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ru-RU" altLang="ru-RU" sz="1800" b="1" dirty="0" smtClean="0">
                <a:solidFill>
                  <a:srgbClr val="000000"/>
                </a:solidFill>
                <a:latin typeface="Trebuchet MS" pitchFamily="34" charset="0"/>
                <a:ea typeface="PT Serif"/>
                <a:cs typeface="Calibri" pitchFamily="34" charset="0"/>
              </a:rPr>
              <a:t>ВЗАИМОДЕЙСТВИЕ УЧАСТНИКОВ С ГИС ГМП </a:t>
            </a:r>
          </a:p>
          <a:p>
            <a:pPr algn="ctr" eaLnBrk="1" hangingPunct="1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ru-RU" altLang="ru-RU" sz="1800" b="1" dirty="0" smtClean="0">
                <a:solidFill>
                  <a:srgbClr val="000000"/>
                </a:solidFill>
                <a:latin typeface="Trebuchet MS" pitchFamily="34" charset="0"/>
                <a:ea typeface="PT Serif"/>
                <a:cs typeface="Calibri" pitchFamily="34" charset="0"/>
              </a:rPr>
              <a:t>С ИСПОЛЬЗОВАНИЕМ СМЭВ 3.ХХ</a:t>
            </a:r>
            <a:endParaRPr lang="ru-RU" altLang="ru-RU" sz="1800" b="1" dirty="0">
              <a:solidFill>
                <a:srgbClr val="000000"/>
              </a:solidFill>
              <a:latin typeface="Trebuchet MS" pitchFamily="34" charset="0"/>
              <a:ea typeface="PT Serif"/>
              <a:cs typeface="Calibri" pitchFamily="34" charset="0"/>
            </a:endParaRPr>
          </a:p>
        </p:txBody>
      </p:sp>
      <p:sp>
        <p:nvSpPr>
          <p:cNvPr id="4" name="Прямоугольник 2"/>
          <p:cNvSpPr>
            <a:spLocks noChangeArrowheads="1"/>
          </p:cNvSpPr>
          <p:nvPr/>
        </p:nvSpPr>
        <p:spPr bwMode="auto">
          <a:xfrm>
            <a:off x="1559496" y="1412776"/>
            <a:ext cx="997150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 dirty="0" smtClean="0">
                <a:latin typeface="Trebuchet MS" pitchFamily="34" charset="0"/>
              </a:rPr>
              <a:t>Взаимодействие с использованием СМЭВ 3.ХХ осуществляют</a:t>
            </a:r>
            <a:r>
              <a:rPr lang="en-US" altLang="ru-RU" sz="2400" dirty="0" smtClean="0">
                <a:latin typeface="Trebuchet MS" pitchFamily="34" charset="0"/>
              </a:rPr>
              <a:t>:</a:t>
            </a:r>
            <a:endParaRPr lang="ru-RU" altLang="ru-RU" sz="2400" dirty="0">
              <a:latin typeface="Trebuchet MS" pitchFamily="34" charset="0"/>
            </a:endParaRPr>
          </a:p>
        </p:txBody>
      </p:sp>
      <p:sp>
        <p:nvSpPr>
          <p:cNvPr id="5" name="Прямоугольник 9"/>
          <p:cNvSpPr>
            <a:spLocks noChangeArrowheads="1"/>
          </p:cNvSpPr>
          <p:nvPr/>
        </p:nvSpPr>
        <p:spPr bwMode="auto">
          <a:xfrm>
            <a:off x="1946698" y="4387559"/>
            <a:ext cx="2941836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altLang="ru-RU" sz="3200" dirty="0">
                <a:latin typeface="Trebuchet MS" pitchFamily="34" charset="0"/>
              </a:rPr>
              <a:t>Челябинская </a:t>
            </a:r>
            <a:endParaRPr lang="ru-RU" altLang="ru-RU" sz="3200" dirty="0" smtClean="0">
              <a:latin typeface="Trebuchet MS" pitchFamily="34" charset="0"/>
            </a:endParaRPr>
          </a:p>
          <a:p>
            <a:pPr algn="ctr"/>
            <a:r>
              <a:rPr lang="ru-RU" altLang="ru-RU" sz="3200" dirty="0" smtClean="0">
                <a:latin typeface="Trebuchet MS" pitchFamily="34" charset="0"/>
              </a:rPr>
              <a:t>область</a:t>
            </a:r>
            <a:endParaRPr lang="ru-RU" altLang="ru-RU" sz="3200" dirty="0">
              <a:latin typeface="Trebuchet MS" pitchFamily="34" charset="0"/>
            </a:endParaRPr>
          </a:p>
        </p:txBody>
      </p:sp>
      <p:sp>
        <p:nvSpPr>
          <p:cNvPr id="6" name="Прямоугольник 9"/>
          <p:cNvSpPr>
            <a:spLocks noChangeArrowheads="1"/>
          </p:cNvSpPr>
          <p:nvPr/>
        </p:nvSpPr>
        <p:spPr bwMode="auto">
          <a:xfrm>
            <a:off x="5735935" y="2492895"/>
            <a:ext cx="5507038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ru-RU" altLang="ru-RU" sz="3200" dirty="0">
                <a:latin typeface="Trebuchet MS" pitchFamily="34" charset="0"/>
              </a:rPr>
              <a:t>Самарская </a:t>
            </a:r>
            <a:endParaRPr lang="ru-RU" altLang="ru-RU" sz="3200" dirty="0" smtClean="0">
              <a:latin typeface="Trebuchet MS" pitchFamily="34" charset="0"/>
            </a:endParaRPr>
          </a:p>
          <a:p>
            <a:pPr algn="ctr"/>
            <a:r>
              <a:rPr lang="ru-RU" altLang="ru-RU" sz="3200" dirty="0" smtClean="0">
                <a:latin typeface="Trebuchet MS" pitchFamily="34" charset="0"/>
              </a:rPr>
              <a:t>область</a:t>
            </a:r>
            <a:endParaRPr lang="ru-RU" altLang="ru-RU" sz="3200" dirty="0">
              <a:latin typeface="Trebuchet MS" pitchFamily="34" charset="0"/>
            </a:endParaRPr>
          </a:p>
        </p:txBody>
      </p:sp>
      <p:sp>
        <p:nvSpPr>
          <p:cNvPr id="7" name="Прямоугольник 9"/>
          <p:cNvSpPr>
            <a:spLocks noChangeArrowheads="1"/>
          </p:cNvSpPr>
          <p:nvPr/>
        </p:nvSpPr>
        <p:spPr bwMode="auto">
          <a:xfrm>
            <a:off x="623392" y="2492896"/>
            <a:ext cx="5507038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200" dirty="0" smtClean="0">
                <a:latin typeface="Trebuchet MS" pitchFamily="34" charset="0"/>
              </a:rPr>
              <a:t>Пензенская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200" dirty="0" smtClean="0">
                <a:latin typeface="Trebuchet MS" pitchFamily="34" charset="0"/>
              </a:rPr>
              <a:t>область</a:t>
            </a:r>
            <a:endParaRPr lang="ru-RU" altLang="ru-RU" sz="3200" dirty="0">
              <a:latin typeface="Trebuchet MS" pitchFamily="34" charset="0"/>
            </a:endParaRPr>
          </a:p>
        </p:txBody>
      </p:sp>
      <p:sp>
        <p:nvSpPr>
          <p:cNvPr id="8" name="Прямоугольник 9"/>
          <p:cNvSpPr>
            <a:spLocks noChangeArrowheads="1"/>
          </p:cNvSpPr>
          <p:nvPr/>
        </p:nvSpPr>
        <p:spPr bwMode="auto">
          <a:xfrm>
            <a:off x="7039147" y="4387559"/>
            <a:ext cx="3384376" cy="984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altLang="ru-RU" sz="3200" dirty="0">
                <a:latin typeface="Trebuchet MS" pitchFamily="34" charset="0"/>
              </a:rPr>
              <a:t>Ярославская </a:t>
            </a:r>
            <a:endParaRPr lang="ru-RU" altLang="ru-RU" sz="3200" dirty="0" smtClean="0">
              <a:latin typeface="Trebuchet MS" pitchFamily="34" charset="0"/>
            </a:endParaRPr>
          </a:p>
          <a:p>
            <a:pPr algn="ctr"/>
            <a:r>
              <a:rPr lang="ru-RU" altLang="ru-RU" sz="3200" dirty="0" smtClean="0">
                <a:latin typeface="Trebuchet MS" pitchFamily="34" charset="0"/>
              </a:rPr>
              <a:t>область</a:t>
            </a:r>
            <a:endParaRPr lang="ru-RU" altLang="ru-RU" sz="3200" dirty="0">
              <a:latin typeface="Trebuchet MS" pitchFamily="34" charset="0"/>
            </a:endParaRPr>
          </a:p>
        </p:txBody>
      </p:sp>
      <p:pic>
        <p:nvPicPr>
          <p:cNvPr id="9" name="yaroslavskaya" descr="C:\Users\ежик\Desktop\гербы\150px-Coat_of_Arms_of_Yaroslavl_Oblast_(2011)_full.sv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3123" y="4429239"/>
            <a:ext cx="511157" cy="511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chelyabinsk" descr="C:\Users\ежик\Desktop\гербы\119px-Coat_of_arms_of_Chelyabinsk_Oblast.sv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1280" y="4426031"/>
            <a:ext cx="408733" cy="5182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samara" descr="C:\Users\ежик\Desktop\гербы\65657_html_4a2686d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080" y="2524667"/>
            <a:ext cx="506611" cy="544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enz" descr="C:\Users\ежик\Desktop\гербы\113px-Gerb_of_Penza_region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9572" y="2420888"/>
            <a:ext cx="461192" cy="6094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7928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CustomShape 1"/>
          <p:cNvSpPr>
            <a:spLocks noChangeArrowheads="1"/>
          </p:cNvSpPr>
          <p:nvPr/>
        </p:nvSpPr>
        <p:spPr bwMode="auto">
          <a:xfrm>
            <a:off x="304800" y="180975"/>
            <a:ext cx="11418888" cy="909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/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3076" name="Заголовок 1"/>
          <p:cNvSpPr txBox="1">
            <a:spLocks/>
          </p:cNvSpPr>
          <p:nvPr/>
        </p:nvSpPr>
        <p:spPr bwMode="auto">
          <a:xfrm>
            <a:off x="4351338" y="0"/>
            <a:ext cx="7837487" cy="1028700"/>
          </a:xfrm>
          <a:prstGeom prst="rect">
            <a:avLst/>
          </a:prstGeom>
          <a:solidFill>
            <a:srgbClr val="7F7F7F">
              <a:alpha val="1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 anchor="ctr"/>
          <a:lstStyle>
            <a:lvl1pPr defTabSz="1217613"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17613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17613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17613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17613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ru-RU" altLang="ru-RU" sz="1800" b="1" dirty="0">
                <a:solidFill>
                  <a:srgbClr val="000000"/>
                </a:solidFill>
                <a:latin typeface="Trebuchet MS" pitchFamily="34" charset="0"/>
                <a:ea typeface="PT Serif"/>
                <a:cs typeface="Calibri" pitchFamily="34" charset="0"/>
              </a:rPr>
              <a:t>ПЕРЕВОД ГИС ГМП </a:t>
            </a:r>
          </a:p>
          <a:p>
            <a:pPr algn="ctr" eaLnBrk="1" hangingPunct="1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ru-RU" altLang="ru-RU" sz="1400" dirty="0">
                <a:solidFill>
                  <a:srgbClr val="000000"/>
                </a:solidFill>
                <a:latin typeface="Trebuchet MS" pitchFamily="34" charset="0"/>
                <a:ea typeface="PT Serif"/>
                <a:cs typeface="Calibri" pitchFamily="34" charset="0"/>
              </a:rPr>
              <a:t>НА ИСПОЛЬЗОВАНИЕ ЕДИНОГО ЭЛЕКТРОННОГО СЕРВИСА СМЭВ </a:t>
            </a:r>
            <a:r>
              <a:rPr lang="ru-RU" altLang="ru-RU" sz="1400" dirty="0" smtClean="0">
                <a:solidFill>
                  <a:srgbClr val="000000"/>
                </a:solidFill>
                <a:latin typeface="Trebuchet MS" pitchFamily="34" charset="0"/>
                <a:ea typeface="PT Serif"/>
                <a:cs typeface="Calibri" pitchFamily="34" charset="0"/>
              </a:rPr>
              <a:t>3.ХХ</a:t>
            </a:r>
          </a:p>
          <a:p>
            <a:pPr algn="ctr" eaLnBrk="1" hangingPunct="1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ru-RU" altLang="ru-RU" sz="1400" dirty="0" smtClean="0">
                <a:solidFill>
                  <a:srgbClr val="000000"/>
                </a:solidFill>
                <a:latin typeface="Trebuchet MS" pitchFamily="34" charset="0"/>
                <a:ea typeface="PT Serif"/>
                <a:cs typeface="Calibri" pitchFamily="34" charset="0"/>
              </a:rPr>
              <a:t>(</a:t>
            </a:r>
            <a:r>
              <a:rPr lang="ru-RU" altLang="ru-RU" sz="1400" b="1" dirty="0" smtClean="0">
                <a:solidFill>
                  <a:srgbClr val="000000"/>
                </a:solidFill>
                <a:latin typeface="Trebuchet MS" pitchFamily="34" charset="0"/>
                <a:ea typeface="PT Serif"/>
                <a:cs typeface="Calibri" pitchFamily="34" charset="0"/>
              </a:rPr>
              <a:t>Форматы ГИС ГМП версии 2.1</a:t>
            </a:r>
            <a:r>
              <a:rPr lang="ru-RU" altLang="ru-RU" sz="1400" dirty="0" smtClean="0">
                <a:solidFill>
                  <a:srgbClr val="000000"/>
                </a:solidFill>
                <a:latin typeface="Trebuchet MS" pitchFamily="34" charset="0"/>
                <a:ea typeface="PT Serif"/>
                <a:cs typeface="Calibri" pitchFamily="34" charset="0"/>
              </a:rPr>
              <a:t>)</a:t>
            </a:r>
            <a:endParaRPr lang="ru-RU" altLang="ru-RU" sz="1400" dirty="0">
              <a:solidFill>
                <a:srgbClr val="000000"/>
              </a:solidFill>
              <a:latin typeface="Trebuchet MS" pitchFamily="34" charset="0"/>
              <a:ea typeface="PT Serif"/>
              <a:cs typeface="Calibri" pitchFamily="34" charset="0"/>
            </a:endParaRPr>
          </a:p>
        </p:txBody>
      </p:sp>
      <p:sp>
        <p:nvSpPr>
          <p:cNvPr id="3077" name="Прямоугольник 17"/>
          <p:cNvSpPr>
            <a:spLocks noChangeArrowheads="1"/>
          </p:cNvSpPr>
          <p:nvPr/>
        </p:nvSpPr>
        <p:spPr bwMode="auto">
          <a:xfrm>
            <a:off x="335360" y="4293096"/>
            <a:ext cx="5759300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 i="1" dirty="0" smtClean="0">
                <a:solidFill>
                  <a:srgbClr val="C00000"/>
                </a:solidFill>
                <a:latin typeface="Trebuchet MS" pitchFamily="34" charset="0"/>
              </a:rPr>
              <a:t>Основные изменения</a:t>
            </a:r>
            <a:r>
              <a:rPr lang="en-US" altLang="ru-RU" sz="1800" i="1" dirty="0" smtClean="0">
                <a:solidFill>
                  <a:srgbClr val="C00000"/>
                </a:solidFill>
                <a:latin typeface="Trebuchet MS" pitchFamily="34" charset="0"/>
              </a:rPr>
              <a:t>:</a:t>
            </a:r>
            <a:endParaRPr lang="ru-RU" altLang="ru-RU" sz="1800" i="1" dirty="0" smtClean="0">
              <a:solidFill>
                <a:srgbClr val="C00000"/>
              </a:solidFill>
              <a:latin typeface="Trebuchet MS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ru-RU" sz="1800" i="1" dirty="0" smtClean="0">
              <a:solidFill>
                <a:srgbClr val="C00000"/>
              </a:solidFill>
              <a:latin typeface="Trebuchet MS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800" i="1" dirty="0" smtClean="0">
                <a:solidFill>
                  <a:srgbClr val="C00000"/>
                </a:solidFill>
                <a:latin typeface="Trebuchet MS" pitchFamily="34" charset="0"/>
              </a:rPr>
              <a:t>1. Фиксация времени начисления и платежа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ru-RU" altLang="ru-RU" sz="1800" i="1" dirty="0">
              <a:solidFill>
                <a:srgbClr val="C00000"/>
              </a:solidFill>
              <a:latin typeface="Trebuchet MS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800" i="1" dirty="0" smtClean="0">
                <a:solidFill>
                  <a:srgbClr val="C00000"/>
                </a:solidFill>
                <a:latin typeface="Trebuchet MS" pitchFamily="34" charset="0"/>
              </a:rPr>
              <a:t>2. Уточнение </a:t>
            </a:r>
            <a:r>
              <a:rPr lang="ru-RU" altLang="ru-RU" sz="1800" i="1" dirty="0">
                <a:solidFill>
                  <a:srgbClr val="C00000"/>
                </a:solidFill>
                <a:latin typeface="Trebuchet MS" pitchFamily="34" charset="0"/>
              </a:rPr>
              <a:t>конкретных параметров </a:t>
            </a:r>
            <a:r>
              <a:rPr lang="ru-RU" altLang="ru-RU" sz="1800" i="1" dirty="0" smtClean="0">
                <a:solidFill>
                  <a:srgbClr val="C00000"/>
                </a:solidFill>
                <a:latin typeface="Trebuchet MS" pitchFamily="34" charset="0"/>
              </a:rPr>
              <a:t>извещений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ru-RU" altLang="ru-RU" sz="1800" i="1" dirty="0" smtClean="0">
              <a:solidFill>
                <a:srgbClr val="C00000"/>
              </a:solidFill>
              <a:latin typeface="Trebuchet MS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ru-RU" altLang="ru-RU" sz="1800" i="1" dirty="0" smtClean="0">
                <a:solidFill>
                  <a:srgbClr val="C00000"/>
                </a:solidFill>
                <a:latin typeface="Trebuchet MS" pitchFamily="34" charset="0"/>
              </a:rPr>
              <a:t>3. </a:t>
            </a:r>
            <a:r>
              <a:rPr lang="ru-RU" altLang="ru-RU" sz="1800" i="1" dirty="0">
                <a:solidFill>
                  <a:srgbClr val="C00000"/>
                </a:solidFill>
                <a:latin typeface="Trebuchet MS" pitchFamily="34" charset="0"/>
              </a:rPr>
              <a:t>Сервис подписки на рассылку уведомлений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ru-RU" altLang="ru-RU" sz="1800" i="1" dirty="0">
              <a:solidFill>
                <a:srgbClr val="C00000"/>
              </a:solidFill>
              <a:latin typeface="Trebuchet MS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ru-RU" altLang="ru-RU" sz="1800" i="1" dirty="0">
              <a:solidFill>
                <a:srgbClr val="C00000"/>
              </a:solidFill>
              <a:latin typeface="Trebuchet MS" pitchFamily="34" charset="0"/>
            </a:endParaRPr>
          </a:p>
        </p:txBody>
      </p:sp>
      <p:sp>
        <p:nvSpPr>
          <p:cNvPr id="3078" name="Прямоугольник 3"/>
          <p:cNvSpPr>
            <a:spLocks noChangeArrowheads="1"/>
          </p:cNvSpPr>
          <p:nvPr/>
        </p:nvSpPr>
        <p:spPr bwMode="auto">
          <a:xfrm>
            <a:off x="7464152" y="1295400"/>
            <a:ext cx="387377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200" b="1" dirty="0" smtClean="0">
                <a:solidFill>
                  <a:srgbClr val="C00000"/>
                </a:solidFill>
                <a:latin typeface="Trebuchet MS" pitchFamily="34" charset="0"/>
              </a:rPr>
              <a:t>1 декабря 2018  </a:t>
            </a:r>
            <a:r>
              <a:rPr lang="ru-RU" altLang="ru-RU" sz="3200" b="1" dirty="0">
                <a:solidFill>
                  <a:srgbClr val="C00000"/>
                </a:solidFill>
                <a:latin typeface="Trebuchet MS" pitchFamily="34" charset="0"/>
              </a:rPr>
              <a:t>г.</a:t>
            </a:r>
            <a:endParaRPr lang="ru-RU" altLang="ru-RU" sz="3200" dirty="0">
              <a:solidFill>
                <a:srgbClr val="C00000"/>
              </a:solidFill>
            </a:endParaRPr>
          </a:p>
        </p:txBody>
      </p:sp>
      <p:sp>
        <p:nvSpPr>
          <p:cNvPr id="3080" name="Прямоугольник 23"/>
          <p:cNvSpPr>
            <a:spLocks noChangeArrowheads="1"/>
          </p:cNvSpPr>
          <p:nvPr/>
        </p:nvSpPr>
        <p:spPr bwMode="auto">
          <a:xfrm>
            <a:off x="1242269" y="1772816"/>
            <a:ext cx="3962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200" b="1" dirty="0" smtClean="0">
                <a:solidFill>
                  <a:srgbClr val="C00000"/>
                </a:solidFill>
                <a:latin typeface="Trebuchet MS" pitchFamily="34" charset="0"/>
              </a:rPr>
              <a:t>1 декабря 2018 </a:t>
            </a:r>
            <a:r>
              <a:rPr lang="ru-RU" altLang="ru-RU" sz="3200" b="1" dirty="0">
                <a:solidFill>
                  <a:srgbClr val="C00000"/>
                </a:solidFill>
                <a:latin typeface="Trebuchet MS" pitchFamily="34" charset="0"/>
              </a:rPr>
              <a:t>г.</a:t>
            </a:r>
            <a:endParaRPr lang="ru-RU" altLang="ru-RU" sz="3200" dirty="0">
              <a:solidFill>
                <a:srgbClr val="C00000"/>
              </a:solidFill>
            </a:endParaRPr>
          </a:p>
        </p:txBody>
      </p:sp>
      <p:sp>
        <p:nvSpPr>
          <p:cNvPr id="3081" name="Прямоугольник 17"/>
          <p:cNvSpPr>
            <a:spLocks noChangeArrowheads="1"/>
          </p:cNvSpPr>
          <p:nvPr/>
        </p:nvSpPr>
        <p:spPr bwMode="auto">
          <a:xfrm>
            <a:off x="191344" y="2541166"/>
            <a:ext cx="5980113" cy="15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latin typeface="Trebuchet MS" pitchFamily="34" charset="0"/>
              </a:rPr>
              <a:t>Требования к форматам </a:t>
            </a:r>
            <a:r>
              <a:rPr lang="ru-RU" altLang="ru-RU" sz="2000" dirty="0">
                <a:latin typeface="Trebuchet MS" pitchFamily="34" charset="0"/>
              </a:rPr>
              <a:t>взаимодействия Государственной информационной системы о государственных </a:t>
            </a:r>
            <a:r>
              <a:rPr lang="ru-RU" altLang="ru-RU" sz="2000" dirty="0" smtClean="0">
                <a:latin typeface="Trebuchet MS" pitchFamily="34" charset="0"/>
              </a:rPr>
              <a:t>и </a:t>
            </a:r>
            <a:r>
              <a:rPr lang="ru-RU" altLang="ru-RU" sz="2000" dirty="0">
                <a:latin typeface="Trebuchet MS" pitchFamily="34" charset="0"/>
              </a:rPr>
              <a:t>муниципальных платежах </a:t>
            </a:r>
            <a:endParaRPr lang="ru-RU" altLang="ru-RU" sz="2000" dirty="0" smtClean="0">
              <a:latin typeface="Trebuchet MS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latin typeface="Trebuchet MS" pitchFamily="34" charset="0"/>
              </a:rPr>
              <a:t>с </a:t>
            </a:r>
            <a:r>
              <a:rPr lang="ru-RU" altLang="ru-RU" sz="2000" dirty="0">
                <a:latin typeface="Trebuchet MS" pitchFamily="34" charset="0"/>
              </a:rPr>
              <a:t>информационными системами участников </a:t>
            </a:r>
            <a:r>
              <a:rPr lang="ru-RU" altLang="ru-RU" sz="2000" b="1" dirty="0">
                <a:solidFill>
                  <a:srgbClr val="C00000"/>
                </a:solidFill>
                <a:latin typeface="Trebuchet MS" pitchFamily="34" charset="0"/>
              </a:rPr>
              <a:t>версии </a:t>
            </a:r>
            <a:r>
              <a:rPr lang="ru-RU" altLang="ru-RU" sz="2000" b="1" dirty="0" smtClean="0">
                <a:solidFill>
                  <a:srgbClr val="C00000"/>
                </a:solidFill>
                <a:latin typeface="Trebuchet MS" pitchFamily="34" charset="0"/>
              </a:rPr>
              <a:t>2.1</a:t>
            </a:r>
            <a:endParaRPr lang="ru-RU" altLang="ru-RU" sz="2000" b="1" dirty="0">
              <a:solidFill>
                <a:srgbClr val="C00000"/>
              </a:solidFill>
              <a:latin typeface="Trebuchet MS" pitchFamily="34" charset="0"/>
            </a:endParaRPr>
          </a:p>
        </p:txBody>
      </p:sp>
      <p:sp>
        <p:nvSpPr>
          <p:cNvPr id="3082" name="Прямоугольник 4"/>
          <p:cNvSpPr>
            <a:spLocks noChangeArrowheads="1"/>
          </p:cNvSpPr>
          <p:nvPr/>
        </p:nvSpPr>
        <p:spPr bwMode="auto">
          <a:xfrm>
            <a:off x="6831013" y="1854200"/>
            <a:ext cx="5173662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latin typeface="Trebuchet MS" pitchFamily="34" charset="0"/>
              </a:rPr>
              <a:t>Публикация в тестовом контуре </a:t>
            </a:r>
            <a:br>
              <a:rPr lang="ru-RU" altLang="ru-RU" sz="2000" dirty="0" smtClean="0">
                <a:latin typeface="Trebuchet MS" pitchFamily="34" charset="0"/>
              </a:rPr>
            </a:br>
            <a:r>
              <a:rPr lang="ru-RU" altLang="ru-RU" sz="2000" dirty="0" smtClean="0">
                <a:latin typeface="Trebuchet MS" pitchFamily="34" charset="0"/>
              </a:rPr>
              <a:t>СМЭВ 3.ХХ новой версии </a:t>
            </a:r>
            <a:br>
              <a:rPr lang="ru-RU" altLang="ru-RU" sz="2000" dirty="0" smtClean="0">
                <a:latin typeface="Trebuchet MS" pitchFamily="34" charset="0"/>
              </a:rPr>
            </a:br>
            <a:r>
              <a:rPr lang="ru-RU" altLang="ru-RU" sz="2000" dirty="0" smtClean="0">
                <a:latin typeface="Trebuchet MS" pitchFamily="34" charset="0"/>
              </a:rPr>
              <a:t>видов сведений ГИС ГМП</a:t>
            </a:r>
            <a:endParaRPr lang="ru-RU" altLang="ru-RU" sz="2000" dirty="0">
              <a:latin typeface="Trebuchet MS" pitchFamily="34" charset="0"/>
            </a:endParaRPr>
          </a:p>
        </p:txBody>
      </p:sp>
      <p:sp>
        <p:nvSpPr>
          <p:cNvPr id="3083" name="Прямоугольник 3"/>
          <p:cNvSpPr>
            <a:spLocks noChangeArrowheads="1"/>
          </p:cNvSpPr>
          <p:nvPr/>
        </p:nvSpPr>
        <p:spPr bwMode="auto">
          <a:xfrm>
            <a:off x="7615238" y="4408488"/>
            <a:ext cx="344931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3200" b="1" dirty="0" smtClean="0">
                <a:solidFill>
                  <a:srgbClr val="C00000"/>
                </a:solidFill>
                <a:latin typeface="Trebuchet MS" pitchFamily="34" charset="0"/>
              </a:rPr>
              <a:t>1 июля 2019 </a:t>
            </a:r>
            <a:r>
              <a:rPr lang="ru-RU" altLang="ru-RU" sz="3200" b="1" dirty="0">
                <a:solidFill>
                  <a:srgbClr val="C00000"/>
                </a:solidFill>
                <a:latin typeface="Trebuchet MS" pitchFamily="34" charset="0"/>
              </a:rPr>
              <a:t>г.</a:t>
            </a:r>
            <a:endParaRPr lang="ru-RU" altLang="ru-RU" sz="3200" dirty="0">
              <a:solidFill>
                <a:srgbClr val="C00000"/>
              </a:solidFill>
            </a:endParaRPr>
          </a:p>
        </p:txBody>
      </p:sp>
      <p:sp>
        <p:nvSpPr>
          <p:cNvPr id="3084" name="Прямоугольник 18"/>
          <p:cNvSpPr>
            <a:spLocks noChangeArrowheads="1"/>
          </p:cNvSpPr>
          <p:nvPr/>
        </p:nvSpPr>
        <p:spPr bwMode="auto">
          <a:xfrm>
            <a:off x="6953250" y="5022850"/>
            <a:ext cx="507523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latin typeface="Trebuchet MS" pitchFamily="34" charset="0"/>
              </a:rPr>
              <a:t>Взаимодействие участников с ГИС ГМП </a:t>
            </a:r>
            <a:br>
              <a:rPr lang="ru-RU" altLang="ru-RU" sz="2000" dirty="0" smtClean="0">
                <a:latin typeface="Trebuchet MS" pitchFamily="34" charset="0"/>
              </a:rPr>
            </a:br>
            <a:r>
              <a:rPr lang="ru-RU" altLang="ru-RU" sz="2000" dirty="0" smtClean="0">
                <a:latin typeface="Trebuchet MS" pitchFamily="34" charset="0"/>
              </a:rPr>
              <a:t>в соответствии с Форматами ГИС ГМП </a:t>
            </a:r>
            <a:r>
              <a:rPr lang="ru-RU" altLang="ru-RU" sz="2000" b="1" dirty="0">
                <a:solidFill>
                  <a:srgbClr val="C00000"/>
                </a:solidFill>
                <a:latin typeface="Trebuchet MS" pitchFamily="34" charset="0"/>
              </a:rPr>
              <a:t>версии </a:t>
            </a:r>
            <a:r>
              <a:rPr lang="ru-RU" altLang="ru-RU" sz="2000" b="1" dirty="0" smtClean="0">
                <a:solidFill>
                  <a:srgbClr val="C00000"/>
                </a:solidFill>
                <a:latin typeface="Trebuchet MS" pitchFamily="34" charset="0"/>
              </a:rPr>
              <a:t>2.1</a:t>
            </a:r>
            <a:endParaRPr lang="ru-RU" altLang="ru-RU" sz="2000" b="1" dirty="0">
              <a:solidFill>
                <a:srgbClr val="C00000"/>
              </a:solidFill>
              <a:latin typeface="Trebuchet MS" pitchFamily="34" charset="0"/>
            </a:endParaRPr>
          </a:p>
        </p:txBody>
      </p:sp>
      <p:grpSp>
        <p:nvGrpSpPr>
          <p:cNvPr id="3086" name="Группа 14"/>
          <p:cNvGrpSpPr>
            <a:grpSpLocks/>
          </p:cNvGrpSpPr>
          <p:nvPr/>
        </p:nvGrpSpPr>
        <p:grpSpPr bwMode="auto">
          <a:xfrm>
            <a:off x="8508888" y="3429000"/>
            <a:ext cx="361032" cy="525984"/>
            <a:chOff x="4378748" y="2461239"/>
            <a:chExt cx="504738" cy="586326"/>
          </a:xfrm>
        </p:grpSpPr>
        <p:pic>
          <p:nvPicPr>
            <p:cNvPr id="3087" name="Picture 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8748" y="2465722"/>
              <a:ext cx="138386" cy="5818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88" name="Picture 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65652" y="2461239"/>
              <a:ext cx="138386" cy="5818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89" name="Picture 8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45100" y="2464018"/>
              <a:ext cx="138386" cy="5818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1" name="Стрелка углом 20"/>
          <p:cNvSpPr/>
          <p:nvPr/>
        </p:nvSpPr>
        <p:spPr>
          <a:xfrm>
            <a:off x="5247705" y="1694197"/>
            <a:ext cx="1847503" cy="741437"/>
          </a:xfrm>
          <a:prstGeom prst="bentArrow">
            <a:avLst>
              <a:gd name="adj1" fmla="val 25000"/>
              <a:gd name="adj2" fmla="val 24399"/>
              <a:gd name="adj3" fmla="val 25000"/>
              <a:gd name="adj4" fmla="val 4375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" name="Стрелка вниз 1"/>
          <p:cNvSpPr/>
          <p:nvPr/>
        </p:nvSpPr>
        <p:spPr>
          <a:xfrm>
            <a:off x="9006296" y="2996952"/>
            <a:ext cx="394742" cy="1411536"/>
          </a:xfrm>
          <a:prstGeom prst="down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369200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4351338" y="0"/>
            <a:ext cx="7837487" cy="1028700"/>
          </a:xfrm>
          <a:prstGeom prst="rect">
            <a:avLst/>
          </a:prstGeom>
          <a:solidFill>
            <a:srgbClr val="7F7F7F">
              <a:alpha val="1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 anchor="ctr"/>
          <a:lstStyle>
            <a:lvl1pPr defTabSz="1217613"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17613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17613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17613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17613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ru-RU" altLang="ru-RU" sz="1800" b="1" dirty="0" smtClean="0">
                <a:solidFill>
                  <a:srgbClr val="000000"/>
                </a:solidFill>
                <a:latin typeface="Trebuchet MS" pitchFamily="34" charset="0"/>
                <a:ea typeface="PT Serif"/>
                <a:cs typeface="Calibri" pitchFamily="34" charset="0"/>
              </a:rPr>
              <a:t>ФИКСАЦИЯ ВРЕМЕНИ НАЧИСЛЕНИЯ И ПЛАТЕЖА</a:t>
            </a:r>
            <a:endParaRPr lang="ru-RU" altLang="ru-RU" sz="1800" b="1" dirty="0">
              <a:solidFill>
                <a:srgbClr val="000000"/>
              </a:solidFill>
              <a:latin typeface="Trebuchet MS" pitchFamily="34" charset="0"/>
              <a:ea typeface="PT Serif"/>
              <a:cs typeface="Calibri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4975479"/>
              </p:ext>
            </p:extLst>
          </p:nvPr>
        </p:nvGraphicFramePr>
        <p:xfrm>
          <a:off x="551384" y="1685032"/>
          <a:ext cx="11449272" cy="1704340"/>
        </p:xfrm>
        <a:graphic>
          <a:graphicData uri="http://schemas.openxmlformats.org/drawingml/2006/table">
            <a:tbl>
              <a:tblPr firstRow="1" firstCol="1" bandRow="1">
                <a:tableStyleId>{1E171933-4619-4E11-9A3F-F7608DF75F80}</a:tableStyleId>
              </a:tblPr>
              <a:tblGrid>
                <a:gridCol w="1224136"/>
                <a:gridCol w="3168352"/>
                <a:gridCol w="1184035"/>
                <a:gridCol w="2054944"/>
                <a:gridCol w="3817805"/>
              </a:tblGrid>
              <a:tr h="42037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КОД ПОЛЯ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ОПИСАНИЕ ПОЛЯ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ТРЕБОВАНИЯ К ЗАПОЛНЕНИЮ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СПОСОБ ЗАПОЛНЕНИЯ/ТИП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effectLst/>
                        </a:rPr>
                        <a:t>КОММЕНТАРИЙ 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50800" marR="50800" marT="50800" marB="50800" anchor="ctr"/>
                </a:tc>
              </a:tr>
              <a:tr h="240665">
                <a:tc>
                  <a:txBody>
                    <a:bodyPr/>
                    <a:lstStyle/>
                    <a:p>
                      <a:pPr algn="just">
                        <a:spcAft>
                          <a:spcPts val="300"/>
                        </a:spcAft>
                      </a:pPr>
                      <a:r>
                        <a:rPr lang="en-US" sz="1200" spc="-25" dirty="0" err="1" smtClean="0">
                          <a:effectLst/>
                          <a:latin typeface="Trebuchet MS" panose="020B0603020202020204" pitchFamily="34" charset="0"/>
                        </a:rPr>
                        <a:t>BillDate</a:t>
                      </a:r>
                      <a:endParaRPr lang="ru-RU" sz="1200" dirty="0">
                        <a:effectLst/>
                        <a:latin typeface="Trebuchet MS" panose="020B0603020202020204" pitchFamily="34" charset="0"/>
                        <a:ea typeface="Times New Roman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300"/>
                        </a:spcAft>
                      </a:pPr>
                      <a:r>
                        <a:rPr lang="ru-RU" sz="1200" spc="-25" dirty="0">
                          <a:effectLst/>
                          <a:latin typeface="Trebuchet MS" panose="020B0603020202020204" pitchFamily="34" charset="0"/>
                        </a:rPr>
                        <a:t>Дата, а также сведения о периоде времени, в который осуществлено начисление суммы денежных средств, подлежащих уплате (до 21 часа или после 21 часа по местному времени), или время начисления суммы денежных средств, подлежащих уплате</a:t>
                      </a:r>
                      <a:endParaRPr lang="ru-RU" sz="1200" dirty="0">
                        <a:effectLst/>
                        <a:latin typeface="Trebuchet MS" panose="020B0603020202020204" pitchFamily="34" charset="0"/>
                        <a:ea typeface="Times New Roman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300"/>
                        </a:spcAft>
                      </a:pPr>
                      <a:r>
                        <a:rPr lang="ru-RU" sz="1200" spc="-25" dirty="0">
                          <a:effectLst/>
                          <a:latin typeface="Trebuchet MS" panose="020B0603020202020204" pitchFamily="34" charset="0"/>
                        </a:rPr>
                        <a:t>1, обязательно</a:t>
                      </a:r>
                      <a:endParaRPr lang="ru-RU" sz="1200" dirty="0">
                        <a:effectLst/>
                        <a:latin typeface="Trebuchet MS" panose="020B0603020202020204" pitchFamily="34" charset="0"/>
                        <a:ea typeface="Times New Roman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ru-RU" sz="1200" spc="-25" dirty="0">
                          <a:effectLst/>
                          <a:latin typeface="Trebuchet MS" panose="020B0603020202020204" pitchFamily="34" charset="0"/>
                        </a:rPr>
                        <a:t>Формат определен стандартом XML/XSD, опубликованным по адресу </a:t>
                      </a:r>
                      <a:r>
                        <a:rPr lang="ru-RU" sz="1200" u="sng" spc="-25" dirty="0">
                          <a:effectLst/>
                          <a:latin typeface="Trebuchet MS" panose="020B0603020202020204" pitchFamily="34" charset="0"/>
                          <a:hlinkClick r:id="rId3"/>
                        </a:rPr>
                        <a:t>http://www.w3.org/TR/xmlschema-2/#date</a:t>
                      </a:r>
                      <a:r>
                        <a:rPr lang="en-US" sz="1200" u="sng" spc="-25" dirty="0">
                          <a:effectLst/>
                          <a:latin typeface="Trebuchet MS" panose="020B0603020202020204" pitchFamily="34" charset="0"/>
                          <a:hlinkClick r:id="rId3"/>
                        </a:rPr>
                        <a:t>Time</a:t>
                      </a:r>
                      <a:endParaRPr lang="ru-RU" sz="1200" dirty="0">
                        <a:effectLst/>
                        <a:latin typeface="Trebuchet MS" panose="020B0603020202020204" pitchFamily="34" charset="0"/>
                      </a:endParaRPr>
                    </a:p>
                    <a:p>
                      <a:pPr algn="just">
                        <a:spcAft>
                          <a:spcPts val="300"/>
                        </a:spcAft>
                      </a:pPr>
                      <a:r>
                        <a:rPr lang="ru-RU" sz="1200" spc="-25" dirty="0">
                          <a:effectLst/>
                          <a:latin typeface="Trebuchet MS" panose="020B0603020202020204" pitchFamily="34" charset="0"/>
                        </a:rPr>
                        <a:t>/ </a:t>
                      </a:r>
                      <a:r>
                        <a:rPr lang="en-US" sz="1200" spc="-25" dirty="0" err="1">
                          <a:effectLst/>
                          <a:latin typeface="Trebuchet MS" panose="020B0603020202020204" pitchFamily="34" charset="0"/>
                        </a:rPr>
                        <a:t>dateTime</a:t>
                      </a:r>
                      <a:endParaRPr lang="ru-RU" sz="1200" dirty="0">
                        <a:effectLst/>
                        <a:latin typeface="Trebuchet MS" panose="020B0603020202020204" pitchFamily="34" charset="0"/>
                        <a:ea typeface="Times New Roman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300"/>
                        </a:spcAft>
                      </a:pPr>
                      <a:r>
                        <a:rPr lang="ru-RU" sz="1200" spc="-25" dirty="0">
                          <a:effectLst/>
                          <a:latin typeface="Trebuchet MS" panose="020B0603020202020204" pitchFamily="34" charset="0"/>
                        </a:rPr>
                        <a:t>При указании сведений о периоде времени, в который осуществлено начисление суммы денежных средств, подлежащих уплате, для обозначения периода времени до 21 часа используется значение «20:59:59», после 21 часа – «21:01:00».</a:t>
                      </a:r>
                      <a:endParaRPr lang="ru-RU" sz="1200" dirty="0">
                        <a:effectLst/>
                        <a:latin typeface="Trebuchet MS" panose="020B0603020202020204" pitchFamily="34" charset="0"/>
                        <a:ea typeface="Times New Roman"/>
                      </a:endParaRPr>
                    </a:p>
                  </a:txBody>
                  <a:tcPr marL="50800" marR="50800" marT="50800" marB="50800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0912260"/>
              </p:ext>
            </p:extLst>
          </p:nvPr>
        </p:nvGraphicFramePr>
        <p:xfrm>
          <a:off x="551384" y="4221088"/>
          <a:ext cx="11449272" cy="1704340"/>
        </p:xfrm>
        <a:graphic>
          <a:graphicData uri="http://schemas.openxmlformats.org/drawingml/2006/table">
            <a:tbl>
              <a:tblPr firstRow="1" firstCol="1" bandRow="1">
                <a:tableStyleId>{1E171933-4619-4E11-9A3F-F7608DF75F80}</a:tableStyleId>
              </a:tblPr>
              <a:tblGrid>
                <a:gridCol w="1152128"/>
                <a:gridCol w="3240360"/>
                <a:gridCol w="1184035"/>
                <a:gridCol w="2054944"/>
                <a:gridCol w="3817805"/>
              </a:tblGrid>
              <a:tr h="420370"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КОД ПОЛЯ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 Unicode MS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ОПИСАНИЕ ПОЛЯ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 Unicode MS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ТРЕБОВАНИЯ К ЗАПОЛНЕНИЮ 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 Unicode MS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СПОСОБ ЗАПОЛНЕНИЯ/ТИП 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 Unicode MS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 anchor="ctr"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ru-RU" sz="1200" dirty="0" smtClean="0">
                          <a:effectLst/>
                          <a:uFill>
                            <a:solidFill>
                              <a:srgbClr val="000000"/>
                            </a:solidFill>
                          </a:uFill>
                        </a:rPr>
                        <a:t>КОММЕНТАРИЙ </a:t>
                      </a:r>
                      <a:endParaRPr lang="ru-RU" sz="1200" b="1" dirty="0">
                        <a:solidFill>
                          <a:srgbClr val="000000"/>
                        </a:solidFill>
                        <a:effectLst/>
                        <a:uFill>
                          <a:solidFill>
                            <a:srgbClr val="000000"/>
                          </a:solidFill>
                        </a:uFill>
                        <a:latin typeface="Arial Unicode MS"/>
                        <a:ea typeface="Arial Unicode MS"/>
                        <a:cs typeface="Arial Unicode MS"/>
                      </a:endParaRPr>
                    </a:p>
                  </a:txBody>
                  <a:tcPr marL="50800" marR="50800" marT="50800" marB="50800" anchor="ctr"/>
                </a:tc>
              </a:tr>
              <a:tr h="240665">
                <a:tc>
                  <a:txBody>
                    <a:bodyPr/>
                    <a:lstStyle/>
                    <a:p>
                      <a:pPr algn="just">
                        <a:spcAft>
                          <a:spcPts val="300"/>
                        </a:spcAft>
                      </a:pPr>
                      <a:r>
                        <a:rPr lang="en-US" sz="1200" spc="-25" dirty="0" smtClean="0">
                          <a:effectLst/>
                          <a:latin typeface="Trebuchet MS" panose="020B0603020202020204" pitchFamily="34" charset="0"/>
                        </a:rPr>
                        <a:t>P</a:t>
                      </a:r>
                      <a:r>
                        <a:rPr lang="ru-RU" sz="1200" spc="-25" dirty="0" err="1" smtClean="0">
                          <a:effectLst/>
                          <a:latin typeface="Trebuchet MS" panose="020B0603020202020204" pitchFamily="34" charset="0"/>
                        </a:rPr>
                        <a:t>aymentDate</a:t>
                      </a:r>
                      <a:endParaRPr lang="ru-RU" sz="1000" spc="-25" dirty="0">
                        <a:effectLst/>
                        <a:latin typeface="Trebuchet MS" panose="020B06030202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300"/>
                        </a:spcAft>
                      </a:pPr>
                      <a:r>
                        <a:rPr lang="ru-RU" sz="1200" spc="-25" dirty="0">
                          <a:effectLst/>
                          <a:latin typeface="Trebuchet MS" panose="020B0603020202020204" pitchFamily="34" charset="0"/>
                        </a:rPr>
                        <a:t>Дата, а также сведения о периоде времени, в который  осуществлен прием к исполнению распоряжения о переводе денежных средств (до 21 часа или после 21 часа по местному времени), или время приема к исполнению распоряжения о переводе денежных средств</a:t>
                      </a:r>
                      <a:endParaRPr lang="ru-RU" sz="1000" spc="-25" dirty="0">
                        <a:effectLst/>
                        <a:latin typeface="Trebuchet MS" panose="020B06030202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300"/>
                        </a:spcAft>
                      </a:pPr>
                      <a:r>
                        <a:rPr lang="en-US" sz="1200" spc="-25" dirty="0">
                          <a:effectLst/>
                          <a:latin typeface="Trebuchet MS" panose="020B0603020202020204" pitchFamily="34" charset="0"/>
                        </a:rPr>
                        <a:t>1</a:t>
                      </a:r>
                      <a:r>
                        <a:rPr lang="ru-RU" sz="1200" spc="-25" dirty="0">
                          <a:effectLst/>
                          <a:latin typeface="Trebuchet MS" panose="020B0603020202020204" pitchFamily="34" charset="0"/>
                        </a:rPr>
                        <a:t>, обязательно</a:t>
                      </a:r>
                      <a:endParaRPr lang="ru-RU" sz="1000" spc="-25" dirty="0">
                        <a:effectLst/>
                        <a:latin typeface="Trebuchet MS" panose="020B06030202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300"/>
                        </a:spcAft>
                      </a:pPr>
                      <a:r>
                        <a:rPr lang="ru-RU" sz="1200" spc="-25" dirty="0">
                          <a:effectLst/>
                          <a:latin typeface="Trebuchet MS" panose="020B0603020202020204" pitchFamily="34" charset="0"/>
                        </a:rPr>
                        <a:t>Формат определен стандартом XML/XSD, опубликованным по адресу </a:t>
                      </a:r>
                      <a:r>
                        <a:rPr lang="ru-RU" sz="1200" u="sng" spc="-25" dirty="0">
                          <a:effectLst/>
                          <a:latin typeface="Trebuchet MS" panose="020B0603020202020204" pitchFamily="34" charset="0"/>
                          <a:hlinkClick r:id="rId4"/>
                        </a:rPr>
                        <a:t>http://www.w3.org/TR/xmlschema-2/#date</a:t>
                      </a:r>
                      <a:r>
                        <a:rPr lang="en-US" sz="1200" u="sng" spc="-25" dirty="0">
                          <a:effectLst/>
                          <a:latin typeface="Trebuchet MS" panose="020B0603020202020204" pitchFamily="34" charset="0"/>
                        </a:rPr>
                        <a:t>Time</a:t>
                      </a:r>
                      <a:endParaRPr lang="ru-RU" sz="1000" spc="-25" dirty="0">
                        <a:effectLst/>
                        <a:latin typeface="Trebuchet MS" panose="020B0603020202020204" pitchFamily="34" charset="0"/>
                      </a:endParaRPr>
                    </a:p>
                    <a:p>
                      <a:pPr algn="just">
                        <a:spcAft>
                          <a:spcPts val="300"/>
                        </a:spcAft>
                      </a:pPr>
                      <a:r>
                        <a:rPr lang="ru-RU" sz="1200" spc="-25" dirty="0">
                          <a:effectLst/>
                          <a:latin typeface="Trebuchet MS" panose="020B0603020202020204" pitchFamily="34" charset="0"/>
                        </a:rPr>
                        <a:t>/ </a:t>
                      </a:r>
                      <a:r>
                        <a:rPr lang="en-US" sz="1200" spc="-25" dirty="0" err="1">
                          <a:effectLst/>
                          <a:latin typeface="Trebuchet MS" panose="020B0603020202020204" pitchFamily="34" charset="0"/>
                        </a:rPr>
                        <a:t>dateTime</a:t>
                      </a:r>
                      <a:endParaRPr lang="ru-RU" sz="1000" spc="-25" dirty="0">
                        <a:effectLst/>
                        <a:latin typeface="Trebuchet MS" panose="020B06030202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300"/>
                        </a:spcAft>
                      </a:pPr>
                      <a:r>
                        <a:rPr lang="ru-RU" sz="1200" spc="-25" dirty="0">
                          <a:effectLst/>
                          <a:latin typeface="Trebuchet MS" panose="020B0603020202020204" pitchFamily="34" charset="0"/>
                        </a:rPr>
                        <a:t>При указании сведений о периоде времени, в который осуществлен прием к исполнению распоряжения о переводе денежных средств, для обозначения периода времени до 21 часа используется значение «20:59:59», после 21 часа – «21:01:00».</a:t>
                      </a:r>
                      <a:endParaRPr lang="ru-RU" sz="1000" spc="-25" dirty="0">
                        <a:effectLst/>
                        <a:latin typeface="Trebuchet MS" panose="020B0603020202020204" pitchFamily="34" charset="0"/>
                        <a:ea typeface="Times New Roman"/>
                        <a:cs typeface="Times New Roman"/>
                      </a:endParaRPr>
                    </a:p>
                  </a:txBody>
                  <a:tcPr marL="50800" marR="50800" marT="50800" marB="50800"/>
                </a:tc>
              </a:tr>
            </a:tbl>
          </a:graphicData>
        </a:graphic>
      </p:graphicFrame>
      <p:sp>
        <p:nvSpPr>
          <p:cNvPr id="5" name="Прямоугольник 17"/>
          <p:cNvSpPr>
            <a:spLocks noChangeArrowheads="1"/>
          </p:cNvSpPr>
          <p:nvPr/>
        </p:nvSpPr>
        <p:spPr bwMode="auto">
          <a:xfrm>
            <a:off x="1866106" y="1183779"/>
            <a:ext cx="1013531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latin typeface="Trebuchet MS" pitchFamily="34" charset="0"/>
              </a:rPr>
              <a:t>1. Информация</a:t>
            </a:r>
            <a:r>
              <a:rPr lang="ru-RU" altLang="ru-RU" sz="2000" dirty="0">
                <a:latin typeface="Trebuchet MS" pitchFamily="34" charset="0"/>
              </a:rPr>
              <a:t>, необходимая для уплаты (</a:t>
            </a:r>
            <a:r>
              <a:rPr lang="ru-RU" altLang="ru-RU" sz="2000" dirty="0" err="1">
                <a:latin typeface="Trebuchet MS" pitchFamily="34" charset="0"/>
              </a:rPr>
              <a:t>ChargeType</a:t>
            </a:r>
            <a:r>
              <a:rPr lang="ru-RU" altLang="ru-RU" sz="2000" dirty="0">
                <a:latin typeface="Trebuchet MS" pitchFamily="34" charset="0"/>
              </a:rPr>
              <a:t>)</a:t>
            </a:r>
            <a:endParaRPr lang="ru-RU" altLang="ru-RU" sz="2000" b="1" dirty="0">
              <a:latin typeface="Trebuchet MS" pitchFamily="34" charset="0"/>
            </a:endParaRPr>
          </a:p>
        </p:txBody>
      </p:sp>
      <p:sp>
        <p:nvSpPr>
          <p:cNvPr id="6" name="Прямоугольник 17"/>
          <p:cNvSpPr>
            <a:spLocks noChangeArrowheads="1"/>
          </p:cNvSpPr>
          <p:nvPr/>
        </p:nvSpPr>
        <p:spPr bwMode="auto">
          <a:xfrm>
            <a:off x="1847528" y="3645024"/>
            <a:ext cx="1013531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Trebuchet MS" pitchFamily="34" charset="0"/>
              </a:rPr>
              <a:t>2</a:t>
            </a:r>
            <a:r>
              <a:rPr lang="ru-RU" altLang="ru-RU" sz="2000" dirty="0" smtClean="0">
                <a:latin typeface="Trebuchet MS" pitchFamily="34" charset="0"/>
              </a:rPr>
              <a:t>. </a:t>
            </a:r>
            <a:r>
              <a:rPr lang="ru-RU" altLang="ru-RU" sz="2000" dirty="0">
                <a:latin typeface="Trebuchet MS" pitchFamily="34" charset="0"/>
              </a:rPr>
              <a:t>Информация об уплате (</a:t>
            </a:r>
            <a:r>
              <a:rPr lang="en-US" altLang="ru-RU" sz="2000" dirty="0" err="1">
                <a:latin typeface="Trebuchet MS" pitchFamily="34" charset="0"/>
              </a:rPr>
              <a:t>PaymentType</a:t>
            </a:r>
            <a:r>
              <a:rPr lang="en-US" altLang="ru-RU" sz="2000" dirty="0">
                <a:latin typeface="Trebuchet MS" pitchFamily="34" charset="0"/>
              </a:rPr>
              <a:t>)</a:t>
            </a:r>
            <a:endParaRPr lang="ru-RU" altLang="ru-RU" sz="2000" b="1" dirty="0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8130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4351338" y="0"/>
            <a:ext cx="7837487" cy="1028700"/>
          </a:xfrm>
          <a:prstGeom prst="rect">
            <a:avLst/>
          </a:prstGeom>
          <a:solidFill>
            <a:srgbClr val="7F7F7F">
              <a:alpha val="1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 anchor="ctr"/>
          <a:lstStyle>
            <a:lvl1pPr defTabSz="1217613"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17613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17613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17613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17613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ru-RU" altLang="ru-RU" sz="1800" b="1" dirty="0" smtClean="0">
                <a:solidFill>
                  <a:srgbClr val="000000"/>
                </a:solidFill>
                <a:latin typeface="Trebuchet MS" pitchFamily="34" charset="0"/>
                <a:ea typeface="PT Serif"/>
                <a:cs typeface="Calibri" pitchFamily="34" charset="0"/>
              </a:rPr>
              <a:t>УТОЧНЕНИЕ КОНКРЕТНЫХ ПАРАМЕТРОВ ИЗВЕЩЕНИЙ</a:t>
            </a:r>
            <a:endParaRPr lang="ru-RU" altLang="ru-RU" sz="1800" b="1" dirty="0">
              <a:solidFill>
                <a:srgbClr val="000000"/>
              </a:solidFill>
              <a:latin typeface="Trebuchet MS" pitchFamily="34" charset="0"/>
              <a:ea typeface="PT Serif"/>
              <a:cs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83432" y="1628800"/>
            <a:ext cx="10513168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rebuchet MS" pitchFamily="34" charset="0"/>
              </a:rPr>
              <a:t>В результате развития ГИС ГМП </a:t>
            </a:r>
            <a:r>
              <a:rPr lang="ru-RU" sz="2000" dirty="0" smtClean="0">
                <a:solidFill>
                  <a:srgbClr val="C00000"/>
                </a:solidFill>
                <a:latin typeface="Trebuchet MS" pitchFamily="34" charset="0"/>
              </a:rPr>
              <a:t>усовершенствован информационный обмен </a:t>
            </a:r>
            <a:br>
              <a:rPr lang="ru-RU" sz="2000" dirty="0" smtClean="0">
                <a:solidFill>
                  <a:srgbClr val="C00000"/>
                </a:solidFill>
                <a:latin typeface="Trebuchet MS" pitchFamily="34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Trebuchet MS" pitchFamily="34" charset="0"/>
              </a:rPr>
              <a:t>при уточнении </a:t>
            </a:r>
            <a:r>
              <a:rPr lang="ru-RU" sz="2000" dirty="0">
                <a:solidFill>
                  <a:srgbClr val="C00000"/>
                </a:solidFill>
                <a:latin typeface="Trebuchet MS" pitchFamily="34" charset="0"/>
              </a:rPr>
              <a:t>загруженной ранее информации: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585666" y="2705484"/>
            <a:ext cx="5256583" cy="2955764"/>
            <a:chOff x="585666" y="2705484"/>
            <a:chExt cx="5256583" cy="2955764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585666" y="2705484"/>
              <a:ext cx="5256583" cy="2955764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801689" y="2941781"/>
              <a:ext cx="5040559" cy="2431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ru-RU" sz="2000" dirty="0">
                  <a:latin typeface="Trebuchet MS" pitchFamily="34" charset="0"/>
                </a:rPr>
                <a:t>Извещение об уточнении начисления:</a:t>
              </a:r>
            </a:p>
            <a:p>
              <a:pPr>
                <a:spcBef>
                  <a:spcPts val="1200"/>
                </a:spcBef>
              </a:pPr>
              <a:r>
                <a:rPr lang="ru-RU" i="1" dirty="0">
                  <a:latin typeface="Trebuchet MS" pitchFamily="34" charset="0"/>
                </a:rPr>
                <a:t>- уникальный идентификатор </a:t>
              </a:r>
              <a:r>
                <a:rPr lang="ru-RU" i="1" dirty="0" smtClean="0">
                  <a:latin typeface="Trebuchet MS" pitchFamily="34" charset="0"/>
                </a:rPr>
                <a:t>начисления (УИН)</a:t>
              </a:r>
              <a:endParaRPr lang="ru-RU" i="1" dirty="0">
                <a:latin typeface="Trebuchet MS" pitchFamily="34" charset="0"/>
              </a:endParaRPr>
            </a:p>
            <a:p>
              <a:pPr>
                <a:spcBef>
                  <a:spcPts val="1200"/>
                </a:spcBef>
              </a:pPr>
              <a:r>
                <a:rPr lang="ru-RU" i="1" dirty="0">
                  <a:latin typeface="Trebuchet MS" pitchFamily="34" charset="0"/>
                </a:rPr>
                <a:t>- </a:t>
              </a:r>
              <a:r>
                <a:rPr lang="ru-RU" i="1" dirty="0" smtClean="0">
                  <a:latin typeface="Trebuchet MS" pitchFamily="34" charset="0"/>
                </a:rPr>
                <a:t>дата и время </a:t>
              </a:r>
              <a:r>
                <a:rPr lang="ru-RU" i="1" dirty="0">
                  <a:latin typeface="Trebuchet MS" pitchFamily="34" charset="0"/>
                </a:rPr>
                <a:t>уточнения информации, необходимой для уплаты денежных </a:t>
              </a:r>
              <a:r>
                <a:rPr lang="ru-RU" i="1" dirty="0" smtClean="0">
                  <a:latin typeface="Trebuchet MS" pitchFamily="34" charset="0"/>
                </a:rPr>
                <a:t>средств</a:t>
              </a:r>
              <a:endParaRPr lang="ru-RU" i="1" dirty="0">
                <a:latin typeface="Trebuchet MS" pitchFamily="34" charset="0"/>
              </a:endParaRPr>
            </a:p>
            <a:p>
              <a:pPr>
                <a:spcBef>
                  <a:spcPts val="1200"/>
                </a:spcBef>
              </a:pPr>
              <a:r>
                <a:rPr lang="ru-RU" i="1" dirty="0">
                  <a:solidFill>
                    <a:srgbClr val="C00000"/>
                  </a:solidFill>
                  <a:latin typeface="Trebuchet MS" pitchFamily="34" charset="0"/>
                </a:rPr>
                <a:t>- </a:t>
              </a:r>
              <a:r>
                <a:rPr lang="ru-RU" i="1" dirty="0" smtClean="0">
                  <a:solidFill>
                    <a:srgbClr val="C00000"/>
                  </a:solidFill>
                  <a:latin typeface="Trebuchet MS" pitchFamily="34" charset="0"/>
                </a:rPr>
                <a:t>сведения, уточняемые </a:t>
              </a:r>
              <a:r>
                <a:rPr lang="ru-RU" i="1" dirty="0">
                  <a:solidFill>
                    <a:srgbClr val="C00000"/>
                  </a:solidFill>
                  <a:latin typeface="Trebuchet MS" pitchFamily="34" charset="0"/>
                </a:rPr>
                <a:t>в ранее </a:t>
              </a:r>
              <a:r>
                <a:rPr lang="ru-RU" i="1" dirty="0" smtClean="0">
                  <a:solidFill>
                    <a:srgbClr val="C00000"/>
                  </a:solidFill>
                  <a:latin typeface="Trebuchet MS" pitchFamily="34" charset="0"/>
                </a:rPr>
                <a:t>загруженной информации, необходимой для уплаты</a:t>
              </a:r>
              <a:endParaRPr lang="ru-RU" i="1" dirty="0">
                <a:solidFill>
                  <a:srgbClr val="C00000"/>
                </a:solidFill>
                <a:latin typeface="Trebuchet MS" pitchFamily="34" charset="0"/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6308577" y="2705484"/>
            <a:ext cx="5260031" cy="2955764"/>
            <a:chOff x="6308577" y="2705484"/>
            <a:chExt cx="5260031" cy="2955764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6308577" y="2705484"/>
              <a:ext cx="5260031" cy="2955764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6490322" y="2941781"/>
              <a:ext cx="5006278" cy="24314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1200"/>
                </a:spcBef>
              </a:pPr>
              <a:r>
                <a:rPr lang="ru-RU" sz="2000" dirty="0" smtClean="0">
                  <a:latin typeface="Trebuchet MS" pitchFamily="34" charset="0"/>
                </a:rPr>
                <a:t>Извещение </a:t>
              </a:r>
              <a:r>
                <a:rPr lang="ru-RU" sz="2000" dirty="0">
                  <a:latin typeface="Trebuchet MS" pitchFamily="34" charset="0"/>
                </a:rPr>
                <a:t>об уточнении </a:t>
              </a:r>
              <a:r>
                <a:rPr lang="ru-RU" sz="2000" dirty="0" smtClean="0">
                  <a:latin typeface="Trebuchet MS" pitchFamily="34" charset="0"/>
                </a:rPr>
                <a:t>распоряжения:</a:t>
              </a:r>
              <a:endParaRPr lang="ru-RU" sz="2000" dirty="0">
                <a:latin typeface="Trebuchet MS" pitchFamily="34" charset="0"/>
              </a:endParaRPr>
            </a:p>
            <a:p>
              <a:pPr>
                <a:spcBef>
                  <a:spcPts val="1200"/>
                </a:spcBef>
              </a:pPr>
              <a:r>
                <a:rPr lang="ru-RU" i="1" dirty="0" smtClean="0">
                  <a:latin typeface="Trebuchet MS" pitchFamily="34" charset="0"/>
                </a:rPr>
                <a:t>- уникальный </a:t>
              </a:r>
              <a:r>
                <a:rPr lang="ru-RU" i="1" dirty="0">
                  <a:latin typeface="Trebuchet MS" pitchFamily="34" charset="0"/>
                </a:rPr>
                <a:t>идентификатор </a:t>
              </a:r>
              <a:r>
                <a:rPr lang="ru-RU" i="1" dirty="0" smtClean="0">
                  <a:latin typeface="Trebuchet MS" pitchFamily="34" charset="0"/>
                </a:rPr>
                <a:t>платежа (УИП)</a:t>
              </a:r>
              <a:endParaRPr lang="ru-RU" i="1" dirty="0">
                <a:latin typeface="Trebuchet MS" pitchFamily="34" charset="0"/>
              </a:endParaRPr>
            </a:p>
            <a:p>
              <a:pPr>
                <a:spcBef>
                  <a:spcPts val="1200"/>
                </a:spcBef>
              </a:pPr>
              <a:r>
                <a:rPr lang="ru-RU" i="1" dirty="0" smtClean="0">
                  <a:latin typeface="Trebuchet MS" pitchFamily="34" charset="0"/>
                </a:rPr>
                <a:t>- дата и время </a:t>
              </a:r>
              <a:r>
                <a:rPr lang="ru-RU" i="1" dirty="0">
                  <a:latin typeface="Trebuchet MS" pitchFamily="34" charset="0"/>
                </a:rPr>
                <a:t>уточнения </a:t>
              </a:r>
              <a:r>
                <a:rPr lang="ru-RU" i="1" dirty="0" smtClean="0">
                  <a:latin typeface="Trebuchet MS" pitchFamily="34" charset="0"/>
                </a:rPr>
                <a:t>информации </a:t>
              </a:r>
            </a:p>
            <a:p>
              <a:pPr>
                <a:spcBef>
                  <a:spcPts val="0"/>
                </a:spcBef>
              </a:pPr>
              <a:r>
                <a:rPr lang="ru-RU" i="1" dirty="0" smtClean="0">
                  <a:latin typeface="Trebuchet MS" pitchFamily="34" charset="0"/>
                </a:rPr>
                <a:t>об уплате </a:t>
              </a:r>
              <a:r>
                <a:rPr lang="ru-RU" i="1" dirty="0">
                  <a:latin typeface="Trebuchet MS" pitchFamily="34" charset="0"/>
                </a:rPr>
                <a:t>денежных </a:t>
              </a:r>
              <a:r>
                <a:rPr lang="ru-RU" i="1" dirty="0" smtClean="0">
                  <a:latin typeface="Trebuchet MS" pitchFamily="34" charset="0"/>
                </a:rPr>
                <a:t>средств</a:t>
              </a:r>
              <a:endParaRPr lang="ru-RU" i="1" dirty="0">
                <a:latin typeface="Trebuchet MS" pitchFamily="34" charset="0"/>
              </a:endParaRPr>
            </a:p>
            <a:p>
              <a:pPr>
                <a:spcBef>
                  <a:spcPts val="1200"/>
                </a:spcBef>
              </a:pPr>
              <a:r>
                <a:rPr lang="ru-RU" i="1" dirty="0">
                  <a:solidFill>
                    <a:srgbClr val="C00000"/>
                  </a:solidFill>
                  <a:latin typeface="Trebuchet MS" pitchFamily="34" charset="0"/>
                </a:rPr>
                <a:t>- </a:t>
              </a:r>
              <a:r>
                <a:rPr lang="ru-RU" i="1" dirty="0" smtClean="0">
                  <a:solidFill>
                    <a:srgbClr val="C00000"/>
                  </a:solidFill>
                  <a:latin typeface="Trebuchet MS" pitchFamily="34" charset="0"/>
                </a:rPr>
                <a:t>сведения, уточняемые </a:t>
              </a:r>
              <a:r>
                <a:rPr lang="ru-RU" i="1" dirty="0">
                  <a:solidFill>
                    <a:srgbClr val="C00000"/>
                  </a:solidFill>
                  <a:latin typeface="Trebuchet MS" pitchFamily="34" charset="0"/>
                </a:rPr>
                <a:t>в ранее </a:t>
              </a:r>
              <a:r>
                <a:rPr lang="ru-RU" i="1" dirty="0" smtClean="0">
                  <a:solidFill>
                    <a:srgbClr val="C00000"/>
                  </a:solidFill>
                  <a:latin typeface="Trebuchet MS" pitchFamily="34" charset="0"/>
                </a:rPr>
                <a:t>загруженной информации об уплате</a:t>
              </a:r>
              <a:endParaRPr lang="ru-RU" i="1" dirty="0">
                <a:solidFill>
                  <a:srgbClr val="C00000"/>
                </a:solidFill>
                <a:latin typeface="Trebuchet MS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3877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4351338" y="0"/>
            <a:ext cx="7837487" cy="1028700"/>
          </a:xfrm>
          <a:prstGeom prst="rect">
            <a:avLst/>
          </a:prstGeom>
          <a:solidFill>
            <a:srgbClr val="7F7F7F">
              <a:alpha val="1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7" tIns="60958" rIns="121917" bIns="60958" anchor="ctr"/>
          <a:lstStyle>
            <a:lvl1pPr defTabSz="1217613"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217613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217613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217613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217613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ru-RU" altLang="ru-RU" sz="1800" b="1" dirty="0" smtClean="0">
                <a:solidFill>
                  <a:srgbClr val="000000"/>
                </a:solidFill>
                <a:latin typeface="Trebuchet MS" pitchFamily="34" charset="0"/>
                <a:ea typeface="PT Serif"/>
                <a:cs typeface="Calibri" pitchFamily="34" charset="0"/>
              </a:rPr>
              <a:t>СЕРВИС ПОДПИСКИ ГИС ГМП</a:t>
            </a:r>
            <a:endParaRPr lang="ru-RU" altLang="ru-RU" sz="1800" b="1" dirty="0">
              <a:solidFill>
                <a:srgbClr val="000000"/>
              </a:solidFill>
              <a:latin typeface="Trebuchet MS" pitchFamily="34" charset="0"/>
              <a:ea typeface="PT Serif"/>
              <a:cs typeface="Calibri" pitchFamily="34" charset="0"/>
            </a:endParaRPr>
          </a:p>
        </p:txBody>
      </p:sp>
      <p:sp>
        <p:nvSpPr>
          <p:cNvPr id="4" name="Прямоугольник 2"/>
          <p:cNvSpPr>
            <a:spLocks noChangeArrowheads="1"/>
          </p:cNvSpPr>
          <p:nvPr/>
        </p:nvSpPr>
        <p:spPr bwMode="auto">
          <a:xfrm>
            <a:off x="1754188" y="1171575"/>
            <a:ext cx="70358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 dirty="0">
                <a:latin typeface="Trebuchet MS" pitchFamily="34" charset="0"/>
              </a:rPr>
              <a:t>Виды сведений ГИС ГМП в СМЭВ 3.ХХ*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448" y="1776750"/>
            <a:ext cx="544512" cy="52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3"/>
          <p:cNvSpPr>
            <a:spLocks noChangeArrowheads="1"/>
          </p:cNvSpPr>
          <p:nvPr/>
        </p:nvSpPr>
        <p:spPr bwMode="auto">
          <a:xfrm>
            <a:off x="1487488" y="1847146"/>
            <a:ext cx="351075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solidFill>
                  <a:srgbClr val="C00000"/>
                </a:solidFill>
                <a:latin typeface="Trebuchet MS" pitchFamily="34" charset="0"/>
              </a:rPr>
              <a:t>Подписка в ГИС ГМП </a:t>
            </a:r>
            <a:r>
              <a:rPr lang="ru-RU" altLang="ru-RU" sz="2000" dirty="0">
                <a:solidFill>
                  <a:srgbClr val="C00000"/>
                </a:solidFill>
                <a:latin typeface="Trebuchet MS" pitchFamily="34" charset="0"/>
              </a:rPr>
              <a:t>на </a:t>
            </a:r>
            <a:r>
              <a:rPr lang="ru-RU" altLang="ru-RU" sz="2000" dirty="0" smtClean="0">
                <a:solidFill>
                  <a:srgbClr val="C00000"/>
                </a:solidFill>
                <a:latin typeface="Trebuchet MS" pitchFamily="34" charset="0"/>
              </a:rPr>
              <a:t>рассылку</a:t>
            </a:r>
            <a:r>
              <a:rPr lang="en-US" altLang="ru-RU" sz="2000" dirty="0" smtClean="0">
                <a:solidFill>
                  <a:srgbClr val="C00000"/>
                </a:solidFill>
                <a:latin typeface="Trebuchet MS" pitchFamily="34" charset="0"/>
              </a:rPr>
              <a:t> </a:t>
            </a:r>
            <a:r>
              <a:rPr lang="ru-RU" altLang="ru-RU" sz="2000" dirty="0" smtClean="0">
                <a:solidFill>
                  <a:srgbClr val="C00000"/>
                </a:solidFill>
                <a:latin typeface="Trebuchet MS" pitchFamily="34" charset="0"/>
              </a:rPr>
              <a:t>уведомлений </a:t>
            </a:r>
            <a:endParaRPr lang="ru-RU" altLang="ru-RU" sz="2000" dirty="0">
              <a:solidFill>
                <a:srgbClr val="C00000"/>
              </a:solidFill>
              <a:latin typeface="Trebuchet MS" pitchFamily="34" charset="0"/>
            </a:endParaRPr>
          </a:p>
          <a:p>
            <a:pPr algn="ctr" eaLnBrk="1" hangingPunct="1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en-US" altLang="ru-RU" sz="1100" i="1" dirty="0">
                <a:latin typeface="Trebuchet MS" pitchFamily="34" charset="0"/>
              </a:rPr>
              <a:t>ID </a:t>
            </a:r>
            <a:r>
              <a:rPr lang="ru-RU" altLang="ru-RU" sz="1100" i="1" dirty="0">
                <a:latin typeface="Trebuchet MS" pitchFamily="34" charset="0"/>
              </a:rPr>
              <a:t>вида сведений </a:t>
            </a:r>
            <a:r>
              <a:rPr lang="ru-RU" altLang="ru-RU" sz="1100" i="1" dirty="0" smtClean="0">
                <a:latin typeface="Trebuchet MS" pitchFamily="34" charset="0"/>
              </a:rPr>
              <a:t>– </a:t>
            </a:r>
            <a:r>
              <a:rPr lang="en-US" altLang="ru-RU" sz="1100" i="1" dirty="0">
                <a:latin typeface="Trebuchet MS" pitchFamily="34" charset="0"/>
              </a:rPr>
              <a:t>VS01198v002-RKZN08</a:t>
            </a:r>
            <a:endParaRPr lang="ru-RU" altLang="ru-RU" sz="1100" dirty="0">
              <a:latin typeface="Trebuchet MS" pitchFamily="34" charset="0"/>
            </a:endParaRPr>
          </a:p>
        </p:txBody>
      </p:sp>
      <p:sp>
        <p:nvSpPr>
          <p:cNvPr id="8" name="Прямоугольник 3"/>
          <p:cNvSpPr>
            <a:spLocks noChangeArrowheads="1"/>
          </p:cNvSpPr>
          <p:nvPr/>
        </p:nvSpPr>
        <p:spPr bwMode="auto">
          <a:xfrm>
            <a:off x="7464152" y="1844864"/>
            <a:ext cx="351075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dirty="0">
                <a:solidFill>
                  <a:srgbClr val="C00000"/>
                </a:solidFill>
                <a:latin typeface="Trebuchet MS" pitchFamily="34" charset="0"/>
              </a:rPr>
              <a:t>Предоставление из ГИС ГМП уведомлений по подписке</a:t>
            </a:r>
          </a:p>
          <a:p>
            <a:pPr algn="ctr" eaLnBrk="1" hangingPunct="1">
              <a:lnSpc>
                <a:spcPct val="100000"/>
              </a:lnSpc>
              <a:spcBef>
                <a:spcPts val="600"/>
              </a:spcBef>
              <a:buFontTx/>
              <a:buNone/>
            </a:pPr>
            <a:r>
              <a:rPr lang="en-US" altLang="ru-RU" sz="1100" i="1" dirty="0" smtClean="0">
                <a:latin typeface="Trebuchet MS" pitchFamily="34" charset="0"/>
              </a:rPr>
              <a:t>ID </a:t>
            </a:r>
            <a:r>
              <a:rPr lang="ru-RU" altLang="ru-RU" sz="1100" i="1" dirty="0">
                <a:latin typeface="Trebuchet MS" pitchFamily="34" charset="0"/>
              </a:rPr>
              <a:t>вида сведений </a:t>
            </a:r>
            <a:r>
              <a:rPr lang="ru-RU" altLang="ru-RU" sz="1100" i="1" dirty="0" smtClean="0">
                <a:latin typeface="Trebuchet MS" pitchFamily="34" charset="0"/>
              </a:rPr>
              <a:t>– </a:t>
            </a:r>
            <a:r>
              <a:rPr lang="en-US" altLang="ru-RU" sz="1100" i="1" dirty="0">
                <a:latin typeface="Trebuchet MS" pitchFamily="34" charset="0"/>
              </a:rPr>
              <a:t>VS01223v002-TABL00</a:t>
            </a:r>
            <a:endParaRPr lang="ru-RU" altLang="ru-RU" sz="1100" dirty="0">
              <a:latin typeface="Trebuchet MS" pitchFamily="34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6080" y="1822787"/>
            <a:ext cx="544512" cy="52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7658570"/>
              </p:ext>
            </p:extLst>
          </p:nvPr>
        </p:nvGraphicFramePr>
        <p:xfrm>
          <a:off x="569020" y="3383240"/>
          <a:ext cx="10783563" cy="292608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3594521"/>
                <a:gridCol w="3594521"/>
                <a:gridCol w="3594521"/>
              </a:tblGrid>
              <a:tr h="3708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i="1" dirty="0" smtClean="0">
                          <a:latin typeface="Trebuchet MS" panose="020B0603020202020204" pitchFamily="34" charset="0"/>
                        </a:rPr>
                        <a:t>Администраторы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i="1" dirty="0" smtClean="0">
                          <a:latin typeface="Trebuchet MS" panose="020B0603020202020204" pitchFamily="34" charset="0"/>
                        </a:rPr>
                        <a:t>начислений</a:t>
                      </a:r>
                    </a:p>
                    <a:p>
                      <a:pPr algn="ctr"/>
                      <a:endParaRPr lang="ru-RU" sz="1400" i="1" dirty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i="1" dirty="0" smtClean="0">
                          <a:latin typeface="Trebuchet MS" panose="020B0603020202020204" pitchFamily="34" charset="0"/>
                        </a:rPr>
                        <a:t>Администраторы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i="1" dirty="0" smtClean="0">
                          <a:latin typeface="Trebuchet MS" panose="020B0603020202020204" pitchFamily="34" charset="0"/>
                        </a:rPr>
                        <a:t>платежей</a:t>
                      </a:r>
                    </a:p>
                    <a:p>
                      <a:pPr algn="ctr"/>
                      <a:endParaRPr lang="ru-RU" sz="1400" i="1" dirty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i="1" dirty="0" smtClean="0">
                          <a:latin typeface="Trebuchet MS" panose="020B0603020202020204" pitchFamily="34" charset="0"/>
                        </a:rPr>
                        <a:t>Администраторы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i="1" dirty="0" smtClean="0">
                          <a:latin typeface="Trebuchet MS" panose="020B0603020202020204" pitchFamily="34" charset="0"/>
                        </a:rPr>
                        <a:t>запросов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latin typeface="Trebuchet MS" panose="020B0603020202020204" pitchFamily="34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rebuchet MS" panose="020B0603020202020204" pitchFamily="34" charset="0"/>
                        </a:rPr>
                        <a:t>-</a:t>
                      </a:r>
                      <a:endParaRPr lang="ru-RU" sz="1400" dirty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rebuchet MS" panose="020B0603020202020204" pitchFamily="34" charset="0"/>
                        </a:rPr>
                        <a:t>Получение уведомлений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rebuchet MS" panose="020B0603020202020204" pitchFamily="34" charset="0"/>
                        </a:rPr>
                        <a:t>о поступлении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rebuchet MS" panose="020B0603020202020204" pitchFamily="34" charset="0"/>
                        </a:rPr>
                        <a:t>извещений о начислении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rebuchet MS" panose="020B0603020202020204" pitchFamily="34" charset="0"/>
                        </a:rPr>
                        <a:t>Получение уведомлений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rebuchet MS" panose="020B0603020202020204" pitchFamily="34" charset="0"/>
                        </a:rPr>
                        <a:t>о поступлении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rebuchet MS" panose="020B0603020202020204" pitchFamily="34" charset="0"/>
                        </a:rPr>
                        <a:t>извещений о начислении</a:t>
                      </a:r>
                      <a:endParaRPr lang="ru-RU" sz="1400" dirty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rebuchet MS" panose="020B0603020202020204" pitchFamily="34" charset="0"/>
                        </a:rPr>
                        <a:t>Получение уведомлений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rebuchet MS" panose="020B0603020202020204" pitchFamily="34" charset="0"/>
                        </a:rPr>
                        <a:t>о поступлении извещений о приеме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rebuchet MS" panose="020B0603020202020204" pitchFamily="34" charset="0"/>
                        </a:rPr>
                        <a:t>к исполнению распоряжения </a:t>
                      </a:r>
                      <a:endParaRPr lang="ru-RU" sz="1400" dirty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latin typeface="Trebuchet MS" panose="020B0603020202020204" pitchFamily="34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rebuchet MS" panose="020B0603020202020204" pitchFamily="34" charset="0"/>
                        </a:rPr>
                        <a:t>-</a:t>
                      </a:r>
                      <a:endParaRPr lang="ru-RU" sz="1400" dirty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rebuchet MS" panose="020B0603020202020204" pitchFamily="34" charset="0"/>
                        </a:rPr>
                        <a:t>Получение уведомлений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rebuchet MS" panose="020B0603020202020204" pitchFamily="34" charset="0"/>
                        </a:rPr>
                        <a:t>о поступлении извещений о приеме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rebuchet MS" panose="020B0603020202020204" pitchFamily="34" charset="0"/>
                        </a:rPr>
                        <a:t>к исполнению распоряжения </a:t>
                      </a:r>
                      <a:endParaRPr lang="ru-RU" sz="1400" dirty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Trebuchet MS" panose="020B0603020202020204" pitchFamily="34" charset="0"/>
                        </a:rPr>
                        <a:t>Получение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rebuchet MS" panose="020B0603020202020204" pitchFamily="34" charset="0"/>
                        </a:rPr>
                        <a:t>уведомлений </a:t>
                      </a:r>
                    </a:p>
                    <a:p>
                      <a:pPr algn="ctr"/>
                      <a:r>
                        <a:rPr lang="ru-RU" sz="1400" dirty="0" smtClean="0">
                          <a:latin typeface="Trebuchet MS" panose="020B0603020202020204" pitchFamily="34" charset="0"/>
                        </a:rPr>
                        <a:t>о создании квитанций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latin typeface="Trebuchet MS" panose="020B0603020202020204" pitchFamily="34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rebuchet MS" panose="020B0603020202020204" pitchFamily="34" charset="0"/>
                        </a:rPr>
                        <a:t>-</a:t>
                      </a:r>
                      <a:endParaRPr lang="ru-RU" sz="1400" dirty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dirty="0" smtClean="0">
                        <a:latin typeface="Trebuchet MS" panose="020B0603020202020204" pitchFamily="34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Trebuchet MS" panose="020B0603020202020204" pitchFamily="34" charset="0"/>
                        </a:rPr>
                        <a:t>-</a:t>
                      </a:r>
                      <a:endParaRPr lang="ru-RU" sz="1400" dirty="0">
                        <a:latin typeface="Trebuchet MS" panose="020B0603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569020" y="2978833"/>
            <a:ext cx="10783564" cy="332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lvl="1" eaLnBrk="0" hangingPunct="0">
              <a:lnSpc>
                <a:spcPct val="90000"/>
              </a:lnSpc>
              <a:spcBef>
                <a:spcPts val="500"/>
              </a:spcBef>
            </a:pPr>
            <a:r>
              <a:rPr lang="ru-RU" sz="2400" dirty="0"/>
              <a:t>Разграничение прав доступа участников к вариантам уведомлений ГИС ГМП</a:t>
            </a:r>
          </a:p>
        </p:txBody>
      </p:sp>
      <p:sp>
        <p:nvSpPr>
          <p:cNvPr id="14" name="Прямоугольник 16"/>
          <p:cNvSpPr>
            <a:spLocks noChangeArrowheads="1"/>
          </p:cNvSpPr>
          <p:nvPr/>
        </p:nvSpPr>
        <p:spPr bwMode="auto">
          <a:xfrm>
            <a:off x="338138" y="6544394"/>
            <a:ext cx="10980737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100" dirty="0">
                <a:latin typeface="Trebuchet MS" pitchFamily="34" charset="0"/>
              </a:rPr>
              <a:t>* - </a:t>
            </a:r>
            <a:r>
              <a:rPr lang="ru-RU" altLang="ru-RU" sz="1100" dirty="0" smtClean="0">
                <a:latin typeface="Trebuchet MS" pitchFamily="34" charset="0"/>
              </a:rPr>
              <a:t>виды сведений ГИС ГМП доступны для участников ГИС ГМП в промышленном СМЭВ 3.ХХ с сентября 2018 года</a:t>
            </a:r>
            <a:endParaRPr lang="ru-RU" altLang="ru-RU" sz="1100" dirty="0">
              <a:latin typeface="Trebuchet MS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0043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 Библиотека платежных сервисов (Обновленная) 16_03_2016_v10.2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>
          <a:solidFill>
            <a:schemeClr val="tx1"/>
          </a:solidFill>
          <a:tailEnd type="arrow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10113</TotalTime>
  <Words>845</Words>
  <Application>Microsoft Office PowerPoint</Application>
  <PresentationFormat>Произвольный</PresentationFormat>
  <Paragraphs>157</Paragraphs>
  <Slides>9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2 Библиотека платежных сервисов (Обновленная) 16_03_2016_v10.2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Чернов Андрей Анатольевич</dc:creator>
  <cp:lastModifiedBy>Ляляцкова Наталья Алексеевна</cp:lastModifiedBy>
  <cp:revision>501</cp:revision>
  <cp:lastPrinted>2018-06-18T08:53:19Z</cp:lastPrinted>
  <dcterms:created xsi:type="dcterms:W3CDTF">2016-04-15T11:39:58Z</dcterms:created>
  <dcterms:modified xsi:type="dcterms:W3CDTF">2018-11-14T11:40:07Z</dcterms:modified>
</cp:coreProperties>
</file>